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1"/>
  </p:notesMasterIdLst>
  <p:sldIdLst>
    <p:sldId id="256" r:id="rId2"/>
    <p:sldId id="265" r:id="rId3"/>
    <p:sldId id="264" r:id="rId4"/>
    <p:sldId id="258" r:id="rId5"/>
    <p:sldId id="259" r:id="rId6"/>
    <p:sldId id="260" r:id="rId7"/>
    <p:sldId id="261" r:id="rId8"/>
    <p:sldId id="262" r:id="rId9"/>
    <p:sldId id="263"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96" r:id="rId23"/>
    <p:sldId id="279" r:id="rId24"/>
    <p:sldId id="280" r:id="rId25"/>
    <p:sldId id="281" r:id="rId26"/>
    <p:sldId id="282" r:id="rId27"/>
    <p:sldId id="283" r:id="rId28"/>
    <p:sldId id="284" r:id="rId29"/>
    <p:sldId id="285" r:id="rId30"/>
    <p:sldId id="286" r:id="rId31"/>
    <p:sldId id="288" r:id="rId32"/>
    <p:sldId id="304" r:id="rId33"/>
    <p:sldId id="305" r:id="rId34"/>
    <p:sldId id="306" r:id="rId35"/>
    <p:sldId id="307" r:id="rId36"/>
    <p:sldId id="308" r:id="rId37"/>
    <p:sldId id="309" r:id="rId38"/>
    <p:sldId id="297" r:id="rId39"/>
    <p:sldId id="298" r:id="rId40"/>
    <p:sldId id="299" r:id="rId41"/>
    <p:sldId id="300" r:id="rId42"/>
    <p:sldId id="301" r:id="rId43"/>
    <p:sldId id="302" r:id="rId44"/>
    <p:sldId id="287" r:id="rId45"/>
    <p:sldId id="312" r:id="rId46"/>
    <p:sldId id="313" r:id="rId47"/>
    <p:sldId id="314" r:id="rId48"/>
    <p:sldId id="310" r:id="rId49"/>
    <p:sldId id="311"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7018" autoAdjust="0"/>
  </p:normalViewPr>
  <p:slideViewPr>
    <p:cSldViewPr>
      <p:cViewPr>
        <p:scale>
          <a:sx n="70" d="100"/>
          <a:sy n="70" d="100"/>
        </p:scale>
        <p:origin x="-1164" y="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23C17-7986-45FD-A34C-DD5057F127F8}" type="doc">
      <dgm:prSet loTypeId="urn:microsoft.com/office/officeart/2005/8/layout/hProcess3" loCatId="process" qsTypeId="urn:microsoft.com/office/officeart/2005/8/quickstyle/simple1" qsCatId="simple" csTypeId="urn:microsoft.com/office/officeart/2005/8/colors/accent1_2" csCatId="accent1" phldr="1"/>
      <dgm:spPr/>
    </dgm:pt>
    <dgm:pt modelId="{3D782715-2E56-4FAB-B6C9-8A49C0160E38}">
      <dgm:prSet phldrT="[Text]"/>
      <dgm:spPr/>
      <dgm:t>
        <a:bodyPr/>
        <a:lstStyle/>
        <a:p>
          <a:r>
            <a:rPr lang="en-US" dirty="0" smtClean="0">
              <a:latin typeface="+mn-lt"/>
            </a:rPr>
            <a:t>New Deal</a:t>
          </a:r>
          <a:endParaRPr lang="en-US" dirty="0">
            <a:latin typeface="+mn-lt"/>
          </a:endParaRPr>
        </a:p>
      </dgm:t>
    </dgm:pt>
    <dgm:pt modelId="{1D1524BD-2345-4C0B-B6F2-58A3363C5FB6}" type="parTrans" cxnId="{C01346C3-78A7-4FD8-85BA-6D6ED128C4ED}">
      <dgm:prSet/>
      <dgm:spPr/>
      <dgm:t>
        <a:bodyPr/>
        <a:lstStyle/>
        <a:p>
          <a:endParaRPr lang="en-US"/>
        </a:p>
      </dgm:t>
    </dgm:pt>
    <dgm:pt modelId="{8261E93C-47BF-486C-8310-3C3B010A332C}" type="sibTrans" cxnId="{C01346C3-78A7-4FD8-85BA-6D6ED128C4ED}">
      <dgm:prSet/>
      <dgm:spPr/>
      <dgm:t>
        <a:bodyPr/>
        <a:lstStyle/>
        <a:p>
          <a:endParaRPr lang="en-US"/>
        </a:p>
      </dgm:t>
    </dgm:pt>
    <dgm:pt modelId="{40D50476-FE9D-40BC-953F-AD06E99CE435}">
      <dgm:prSet phldrT="[Text]"/>
      <dgm:spPr/>
      <dgm:t>
        <a:bodyPr/>
        <a:lstStyle/>
        <a:p>
          <a:r>
            <a:rPr lang="en-US" dirty="0" smtClean="0">
              <a:latin typeface="+mn-lt"/>
            </a:rPr>
            <a:t>Events in Europe</a:t>
          </a:r>
          <a:endParaRPr lang="en-US" dirty="0">
            <a:latin typeface="+mn-lt"/>
          </a:endParaRPr>
        </a:p>
      </dgm:t>
    </dgm:pt>
    <dgm:pt modelId="{7D092177-E45B-418C-B23A-0228D082A107}" type="parTrans" cxnId="{FB92692B-8A09-4267-9E17-B78718CA08F6}">
      <dgm:prSet/>
      <dgm:spPr/>
      <dgm:t>
        <a:bodyPr/>
        <a:lstStyle/>
        <a:p>
          <a:endParaRPr lang="en-US"/>
        </a:p>
      </dgm:t>
    </dgm:pt>
    <dgm:pt modelId="{D89AE7F3-BB06-443E-923F-F7CBC38437F5}" type="sibTrans" cxnId="{FB92692B-8A09-4267-9E17-B78718CA08F6}">
      <dgm:prSet/>
      <dgm:spPr/>
      <dgm:t>
        <a:bodyPr/>
        <a:lstStyle/>
        <a:p>
          <a:endParaRPr lang="en-US"/>
        </a:p>
      </dgm:t>
    </dgm:pt>
    <dgm:pt modelId="{22EE405A-AF97-43EE-820E-6BD0E9021158}">
      <dgm:prSet phldrT="[Text]"/>
      <dgm:spPr/>
      <dgm:t>
        <a:bodyPr/>
        <a:lstStyle/>
        <a:p>
          <a:r>
            <a:rPr lang="en-US" dirty="0" smtClean="0">
              <a:latin typeface="+mn-lt"/>
            </a:rPr>
            <a:t>Buildup and Involvement</a:t>
          </a:r>
          <a:endParaRPr lang="en-US" dirty="0">
            <a:latin typeface="+mn-lt"/>
          </a:endParaRPr>
        </a:p>
      </dgm:t>
    </dgm:pt>
    <dgm:pt modelId="{96C728D4-61BA-4C01-B307-044EBC6A1636}" type="parTrans" cxnId="{1765C435-32CD-4FA2-8857-F0C602468FF0}">
      <dgm:prSet/>
      <dgm:spPr/>
      <dgm:t>
        <a:bodyPr/>
        <a:lstStyle/>
        <a:p>
          <a:endParaRPr lang="en-US"/>
        </a:p>
      </dgm:t>
    </dgm:pt>
    <dgm:pt modelId="{F3200A89-46A4-4E2D-A5A4-6F94415DC79F}" type="sibTrans" cxnId="{1765C435-32CD-4FA2-8857-F0C602468FF0}">
      <dgm:prSet/>
      <dgm:spPr/>
      <dgm:t>
        <a:bodyPr/>
        <a:lstStyle/>
        <a:p>
          <a:endParaRPr lang="en-US"/>
        </a:p>
      </dgm:t>
    </dgm:pt>
    <dgm:pt modelId="{4D960865-9895-4CC0-83C3-884C8C1C247D}" type="pres">
      <dgm:prSet presAssocID="{DAC23C17-7986-45FD-A34C-DD5057F127F8}" presName="Name0" presStyleCnt="0">
        <dgm:presLayoutVars>
          <dgm:dir/>
          <dgm:animLvl val="lvl"/>
          <dgm:resizeHandles val="exact"/>
        </dgm:presLayoutVars>
      </dgm:prSet>
      <dgm:spPr/>
    </dgm:pt>
    <dgm:pt modelId="{AEB49ACF-7F20-4B22-A616-AF25CF94E83F}" type="pres">
      <dgm:prSet presAssocID="{DAC23C17-7986-45FD-A34C-DD5057F127F8}" presName="dummy" presStyleCnt="0"/>
      <dgm:spPr/>
    </dgm:pt>
    <dgm:pt modelId="{3D3EEA80-C161-44A0-8D99-5DD0E1C608B4}" type="pres">
      <dgm:prSet presAssocID="{DAC23C17-7986-45FD-A34C-DD5057F127F8}" presName="linH" presStyleCnt="0"/>
      <dgm:spPr/>
    </dgm:pt>
    <dgm:pt modelId="{9500F3E2-F9BA-430E-983D-6FA05CACB49C}" type="pres">
      <dgm:prSet presAssocID="{DAC23C17-7986-45FD-A34C-DD5057F127F8}" presName="padding1" presStyleCnt="0"/>
      <dgm:spPr/>
    </dgm:pt>
    <dgm:pt modelId="{25188E4D-E375-4C48-AE41-A4E7DD0D9B8E}" type="pres">
      <dgm:prSet presAssocID="{3D782715-2E56-4FAB-B6C9-8A49C0160E38}" presName="linV" presStyleCnt="0"/>
      <dgm:spPr/>
    </dgm:pt>
    <dgm:pt modelId="{DBAE2789-6801-4B18-BF9B-70F658802F7F}" type="pres">
      <dgm:prSet presAssocID="{3D782715-2E56-4FAB-B6C9-8A49C0160E38}" presName="spVertical1" presStyleCnt="0"/>
      <dgm:spPr/>
    </dgm:pt>
    <dgm:pt modelId="{7402E3A1-DFD2-49CE-8A17-0C0E2ECBAB0E}" type="pres">
      <dgm:prSet presAssocID="{3D782715-2E56-4FAB-B6C9-8A49C0160E38}" presName="parTx" presStyleLbl="revTx" presStyleIdx="0" presStyleCnt="3" custLinFactY="-29464" custLinFactNeighborX="-296" custLinFactNeighborY="-100000">
        <dgm:presLayoutVars>
          <dgm:chMax val="0"/>
          <dgm:chPref val="0"/>
          <dgm:bulletEnabled val="1"/>
        </dgm:presLayoutVars>
      </dgm:prSet>
      <dgm:spPr/>
      <dgm:t>
        <a:bodyPr/>
        <a:lstStyle/>
        <a:p>
          <a:endParaRPr lang="en-US"/>
        </a:p>
      </dgm:t>
    </dgm:pt>
    <dgm:pt modelId="{7CA72D04-469C-4F85-942C-9F2CA5FB7A11}" type="pres">
      <dgm:prSet presAssocID="{3D782715-2E56-4FAB-B6C9-8A49C0160E38}" presName="spVertical2" presStyleCnt="0"/>
      <dgm:spPr/>
    </dgm:pt>
    <dgm:pt modelId="{E47F2507-AD01-4D45-B989-2FF36B87AF8C}" type="pres">
      <dgm:prSet presAssocID="{3D782715-2E56-4FAB-B6C9-8A49C0160E38}" presName="spVertical3" presStyleCnt="0"/>
      <dgm:spPr/>
    </dgm:pt>
    <dgm:pt modelId="{B7D0E8C9-69F4-4F78-941A-DDF51C40EAD2}" type="pres">
      <dgm:prSet presAssocID="{8261E93C-47BF-486C-8310-3C3B010A332C}" presName="space" presStyleCnt="0"/>
      <dgm:spPr/>
    </dgm:pt>
    <dgm:pt modelId="{929D23DD-74E2-4D1B-B212-BB5402C77913}" type="pres">
      <dgm:prSet presAssocID="{40D50476-FE9D-40BC-953F-AD06E99CE435}" presName="linV" presStyleCnt="0"/>
      <dgm:spPr/>
    </dgm:pt>
    <dgm:pt modelId="{F06BC8D6-9A40-4849-AEC7-AD4ACFE0467F}" type="pres">
      <dgm:prSet presAssocID="{40D50476-FE9D-40BC-953F-AD06E99CE435}" presName="spVertical1" presStyleCnt="0"/>
      <dgm:spPr/>
    </dgm:pt>
    <dgm:pt modelId="{736E823C-595E-42A9-92CD-936BADD5D51E}" type="pres">
      <dgm:prSet presAssocID="{40D50476-FE9D-40BC-953F-AD06E99CE435}" presName="parTx" presStyleLbl="revTx" presStyleIdx="1" presStyleCnt="3">
        <dgm:presLayoutVars>
          <dgm:chMax val="0"/>
          <dgm:chPref val="0"/>
          <dgm:bulletEnabled val="1"/>
        </dgm:presLayoutVars>
      </dgm:prSet>
      <dgm:spPr/>
      <dgm:t>
        <a:bodyPr/>
        <a:lstStyle/>
        <a:p>
          <a:endParaRPr lang="en-US"/>
        </a:p>
      </dgm:t>
    </dgm:pt>
    <dgm:pt modelId="{28A1435F-21CE-489F-B8F8-17CADE858735}" type="pres">
      <dgm:prSet presAssocID="{40D50476-FE9D-40BC-953F-AD06E99CE435}" presName="spVertical2" presStyleCnt="0"/>
      <dgm:spPr/>
    </dgm:pt>
    <dgm:pt modelId="{E6EF6B18-39CB-4470-888F-D3AC87F6915C}" type="pres">
      <dgm:prSet presAssocID="{40D50476-FE9D-40BC-953F-AD06E99CE435}" presName="spVertical3" presStyleCnt="0"/>
      <dgm:spPr/>
    </dgm:pt>
    <dgm:pt modelId="{82BF3767-BCFF-4B8E-996C-8FEA18F07A6C}" type="pres">
      <dgm:prSet presAssocID="{D89AE7F3-BB06-443E-923F-F7CBC38437F5}" presName="space" presStyleCnt="0"/>
      <dgm:spPr/>
    </dgm:pt>
    <dgm:pt modelId="{D49CA571-92A2-491D-A3A6-97CBC12B8F18}" type="pres">
      <dgm:prSet presAssocID="{22EE405A-AF97-43EE-820E-6BD0E9021158}" presName="linV" presStyleCnt="0"/>
      <dgm:spPr/>
    </dgm:pt>
    <dgm:pt modelId="{71B0CDA9-B017-47EE-82E5-32A426A67E2B}" type="pres">
      <dgm:prSet presAssocID="{22EE405A-AF97-43EE-820E-6BD0E9021158}" presName="spVertical1" presStyleCnt="0"/>
      <dgm:spPr/>
    </dgm:pt>
    <dgm:pt modelId="{7D71901B-234D-4440-8B05-3DF2F1DF756A}" type="pres">
      <dgm:prSet presAssocID="{22EE405A-AF97-43EE-820E-6BD0E9021158}" presName="parTx" presStyleLbl="revTx" presStyleIdx="2" presStyleCnt="3" custLinFactY="27462" custLinFactNeighborX="3168" custLinFactNeighborY="100000">
        <dgm:presLayoutVars>
          <dgm:chMax val="0"/>
          <dgm:chPref val="0"/>
          <dgm:bulletEnabled val="1"/>
        </dgm:presLayoutVars>
      </dgm:prSet>
      <dgm:spPr/>
      <dgm:t>
        <a:bodyPr/>
        <a:lstStyle/>
        <a:p>
          <a:endParaRPr lang="en-US"/>
        </a:p>
      </dgm:t>
    </dgm:pt>
    <dgm:pt modelId="{0B7D86AC-7FFF-40A5-9C6E-9BDC2FB67844}" type="pres">
      <dgm:prSet presAssocID="{22EE405A-AF97-43EE-820E-6BD0E9021158}" presName="spVertical2" presStyleCnt="0"/>
      <dgm:spPr/>
    </dgm:pt>
    <dgm:pt modelId="{F13DE47A-D4C3-47BF-8800-F59198832940}" type="pres">
      <dgm:prSet presAssocID="{22EE405A-AF97-43EE-820E-6BD0E9021158}" presName="spVertical3" presStyleCnt="0"/>
      <dgm:spPr/>
    </dgm:pt>
    <dgm:pt modelId="{247F7380-3B10-418C-AEDA-0D5B4421E211}" type="pres">
      <dgm:prSet presAssocID="{DAC23C17-7986-45FD-A34C-DD5057F127F8}" presName="padding2" presStyleCnt="0"/>
      <dgm:spPr/>
    </dgm:pt>
    <dgm:pt modelId="{F975564B-8DBB-447B-AA17-5C8728BDFC01}" type="pres">
      <dgm:prSet presAssocID="{DAC23C17-7986-45FD-A34C-DD5057F127F8}" presName="negArrow" presStyleCnt="0"/>
      <dgm:spPr/>
    </dgm:pt>
    <dgm:pt modelId="{2401CD15-DB6D-41B2-823C-870E1A293722}" type="pres">
      <dgm:prSet presAssocID="{DAC23C17-7986-45FD-A34C-DD5057F127F8}" presName="backgroundArrow" presStyleLbl="node1" presStyleIdx="0" presStyleCnt="1" custAng="1601592"/>
      <dgm:spPr/>
    </dgm:pt>
  </dgm:ptLst>
  <dgm:cxnLst>
    <dgm:cxn modelId="{C01346C3-78A7-4FD8-85BA-6D6ED128C4ED}" srcId="{DAC23C17-7986-45FD-A34C-DD5057F127F8}" destId="{3D782715-2E56-4FAB-B6C9-8A49C0160E38}" srcOrd="0" destOrd="0" parTransId="{1D1524BD-2345-4C0B-B6F2-58A3363C5FB6}" sibTransId="{8261E93C-47BF-486C-8310-3C3B010A332C}"/>
    <dgm:cxn modelId="{1765C435-32CD-4FA2-8857-F0C602468FF0}" srcId="{DAC23C17-7986-45FD-A34C-DD5057F127F8}" destId="{22EE405A-AF97-43EE-820E-6BD0E9021158}" srcOrd="2" destOrd="0" parTransId="{96C728D4-61BA-4C01-B307-044EBC6A1636}" sibTransId="{F3200A89-46A4-4E2D-A5A4-6F94415DC79F}"/>
    <dgm:cxn modelId="{EEA081A3-59F1-43C4-BB0D-58A5394BFBBC}" type="presOf" srcId="{40D50476-FE9D-40BC-953F-AD06E99CE435}" destId="{736E823C-595E-42A9-92CD-936BADD5D51E}" srcOrd="0" destOrd="0" presId="urn:microsoft.com/office/officeart/2005/8/layout/hProcess3"/>
    <dgm:cxn modelId="{FB92692B-8A09-4267-9E17-B78718CA08F6}" srcId="{DAC23C17-7986-45FD-A34C-DD5057F127F8}" destId="{40D50476-FE9D-40BC-953F-AD06E99CE435}" srcOrd="1" destOrd="0" parTransId="{7D092177-E45B-418C-B23A-0228D082A107}" sibTransId="{D89AE7F3-BB06-443E-923F-F7CBC38437F5}"/>
    <dgm:cxn modelId="{0833E86C-F57E-4F7F-AFB9-F2BBA083538D}" type="presOf" srcId="{3D782715-2E56-4FAB-B6C9-8A49C0160E38}" destId="{7402E3A1-DFD2-49CE-8A17-0C0E2ECBAB0E}" srcOrd="0" destOrd="0" presId="urn:microsoft.com/office/officeart/2005/8/layout/hProcess3"/>
    <dgm:cxn modelId="{CED1118F-F8EC-4184-BE09-527A3D235837}" type="presOf" srcId="{22EE405A-AF97-43EE-820E-6BD0E9021158}" destId="{7D71901B-234D-4440-8B05-3DF2F1DF756A}" srcOrd="0" destOrd="0" presId="urn:microsoft.com/office/officeart/2005/8/layout/hProcess3"/>
    <dgm:cxn modelId="{280EA2BF-9A26-4E07-BE77-EA2977E22E8C}" type="presOf" srcId="{DAC23C17-7986-45FD-A34C-DD5057F127F8}" destId="{4D960865-9895-4CC0-83C3-884C8C1C247D}" srcOrd="0" destOrd="0" presId="urn:microsoft.com/office/officeart/2005/8/layout/hProcess3"/>
    <dgm:cxn modelId="{DF255E77-46E1-42EE-8E8F-98A6EB9F3F62}" type="presParOf" srcId="{4D960865-9895-4CC0-83C3-884C8C1C247D}" destId="{AEB49ACF-7F20-4B22-A616-AF25CF94E83F}" srcOrd="0" destOrd="0" presId="urn:microsoft.com/office/officeart/2005/8/layout/hProcess3"/>
    <dgm:cxn modelId="{89514BA5-7446-4B33-A2DD-7795477750A5}" type="presParOf" srcId="{4D960865-9895-4CC0-83C3-884C8C1C247D}" destId="{3D3EEA80-C161-44A0-8D99-5DD0E1C608B4}" srcOrd="1" destOrd="0" presId="urn:microsoft.com/office/officeart/2005/8/layout/hProcess3"/>
    <dgm:cxn modelId="{F6EDB075-0AC1-42F2-86A3-2CC23D753D00}" type="presParOf" srcId="{3D3EEA80-C161-44A0-8D99-5DD0E1C608B4}" destId="{9500F3E2-F9BA-430E-983D-6FA05CACB49C}" srcOrd="0" destOrd="0" presId="urn:microsoft.com/office/officeart/2005/8/layout/hProcess3"/>
    <dgm:cxn modelId="{451B0F06-2775-4C42-A571-680CABD46625}" type="presParOf" srcId="{3D3EEA80-C161-44A0-8D99-5DD0E1C608B4}" destId="{25188E4D-E375-4C48-AE41-A4E7DD0D9B8E}" srcOrd="1" destOrd="0" presId="urn:microsoft.com/office/officeart/2005/8/layout/hProcess3"/>
    <dgm:cxn modelId="{792809E0-2229-4457-9DFC-1BEE540E82E6}" type="presParOf" srcId="{25188E4D-E375-4C48-AE41-A4E7DD0D9B8E}" destId="{DBAE2789-6801-4B18-BF9B-70F658802F7F}" srcOrd="0" destOrd="0" presId="urn:microsoft.com/office/officeart/2005/8/layout/hProcess3"/>
    <dgm:cxn modelId="{27C5FBF6-0D65-4886-9CCF-631CC376025B}" type="presParOf" srcId="{25188E4D-E375-4C48-AE41-A4E7DD0D9B8E}" destId="{7402E3A1-DFD2-49CE-8A17-0C0E2ECBAB0E}" srcOrd="1" destOrd="0" presId="urn:microsoft.com/office/officeart/2005/8/layout/hProcess3"/>
    <dgm:cxn modelId="{17F85D97-4620-44D4-A545-D8859B4418EB}" type="presParOf" srcId="{25188E4D-E375-4C48-AE41-A4E7DD0D9B8E}" destId="{7CA72D04-469C-4F85-942C-9F2CA5FB7A11}" srcOrd="2" destOrd="0" presId="urn:microsoft.com/office/officeart/2005/8/layout/hProcess3"/>
    <dgm:cxn modelId="{C7542A6E-C693-476F-A7B7-FE33B12CF541}" type="presParOf" srcId="{25188E4D-E375-4C48-AE41-A4E7DD0D9B8E}" destId="{E47F2507-AD01-4D45-B989-2FF36B87AF8C}" srcOrd="3" destOrd="0" presId="urn:microsoft.com/office/officeart/2005/8/layout/hProcess3"/>
    <dgm:cxn modelId="{C5C0E029-C924-4B5B-A1FB-D8896F115CCA}" type="presParOf" srcId="{3D3EEA80-C161-44A0-8D99-5DD0E1C608B4}" destId="{B7D0E8C9-69F4-4F78-941A-DDF51C40EAD2}" srcOrd="2" destOrd="0" presId="urn:microsoft.com/office/officeart/2005/8/layout/hProcess3"/>
    <dgm:cxn modelId="{ADEF0C04-3A0D-4AE8-883E-86F521B1033D}" type="presParOf" srcId="{3D3EEA80-C161-44A0-8D99-5DD0E1C608B4}" destId="{929D23DD-74E2-4D1B-B212-BB5402C77913}" srcOrd="3" destOrd="0" presId="urn:microsoft.com/office/officeart/2005/8/layout/hProcess3"/>
    <dgm:cxn modelId="{B2094FBA-DBAD-4E5B-A832-B56E0984DD11}" type="presParOf" srcId="{929D23DD-74E2-4D1B-B212-BB5402C77913}" destId="{F06BC8D6-9A40-4849-AEC7-AD4ACFE0467F}" srcOrd="0" destOrd="0" presId="urn:microsoft.com/office/officeart/2005/8/layout/hProcess3"/>
    <dgm:cxn modelId="{87AD0A51-5225-48DC-92B9-7FCC95D1F1C9}" type="presParOf" srcId="{929D23DD-74E2-4D1B-B212-BB5402C77913}" destId="{736E823C-595E-42A9-92CD-936BADD5D51E}" srcOrd="1" destOrd="0" presId="urn:microsoft.com/office/officeart/2005/8/layout/hProcess3"/>
    <dgm:cxn modelId="{67BBAC5C-E2AF-4B38-9943-6CE4597E5AAD}" type="presParOf" srcId="{929D23DD-74E2-4D1B-B212-BB5402C77913}" destId="{28A1435F-21CE-489F-B8F8-17CADE858735}" srcOrd="2" destOrd="0" presId="urn:microsoft.com/office/officeart/2005/8/layout/hProcess3"/>
    <dgm:cxn modelId="{9FA6BAC7-9DCF-442C-AFBF-C3D3856B98D8}" type="presParOf" srcId="{929D23DD-74E2-4D1B-B212-BB5402C77913}" destId="{E6EF6B18-39CB-4470-888F-D3AC87F6915C}" srcOrd="3" destOrd="0" presId="urn:microsoft.com/office/officeart/2005/8/layout/hProcess3"/>
    <dgm:cxn modelId="{BAD74635-1546-4322-86A6-55B946209311}" type="presParOf" srcId="{3D3EEA80-C161-44A0-8D99-5DD0E1C608B4}" destId="{82BF3767-BCFF-4B8E-996C-8FEA18F07A6C}" srcOrd="4" destOrd="0" presId="urn:microsoft.com/office/officeart/2005/8/layout/hProcess3"/>
    <dgm:cxn modelId="{058FEB79-6D4F-4CA5-B7B6-2AFA5564724A}" type="presParOf" srcId="{3D3EEA80-C161-44A0-8D99-5DD0E1C608B4}" destId="{D49CA571-92A2-491D-A3A6-97CBC12B8F18}" srcOrd="5" destOrd="0" presId="urn:microsoft.com/office/officeart/2005/8/layout/hProcess3"/>
    <dgm:cxn modelId="{9BA5F38A-A655-4CB1-96B4-C401F5AC4D15}" type="presParOf" srcId="{D49CA571-92A2-491D-A3A6-97CBC12B8F18}" destId="{71B0CDA9-B017-47EE-82E5-32A426A67E2B}" srcOrd="0" destOrd="0" presId="urn:microsoft.com/office/officeart/2005/8/layout/hProcess3"/>
    <dgm:cxn modelId="{196E1524-B94C-4E16-9BE4-E630B7759F36}" type="presParOf" srcId="{D49CA571-92A2-491D-A3A6-97CBC12B8F18}" destId="{7D71901B-234D-4440-8B05-3DF2F1DF756A}" srcOrd="1" destOrd="0" presId="urn:microsoft.com/office/officeart/2005/8/layout/hProcess3"/>
    <dgm:cxn modelId="{4DBE8B8F-999E-4912-9172-537A34122768}" type="presParOf" srcId="{D49CA571-92A2-491D-A3A6-97CBC12B8F18}" destId="{0B7D86AC-7FFF-40A5-9C6E-9BDC2FB67844}" srcOrd="2" destOrd="0" presId="urn:microsoft.com/office/officeart/2005/8/layout/hProcess3"/>
    <dgm:cxn modelId="{1C1284DF-288E-44E9-968B-FD9A2A6111C7}" type="presParOf" srcId="{D49CA571-92A2-491D-A3A6-97CBC12B8F18}" destId="{F13DE47A-D4C3-47BF-8800-F59198832940}" srcOrd="3" destOrd="0" presId="urn:microsoft.com/office/officeart/2005/8/layout/hProcess3"/>
    <dgm:cxn modelId="{1384E94F-9BB1-4FE5-BBF8-4089617DEA0E}" type="presParOf" srcId="{3D3EEA80-C161-44A0-8D99-5DD0E1C608B4}" destId="{247F7380-3B10-418C-AEDA-0D5B4421E211}" srcOrd="6" destOrd="0" presId="urn:microsoft.com/office/officeart/2005/8/layout/hProcess3"/>
    <dgm:cxn modelId="{B202B24C-8EE3-486A-AC46-201D26187013}" type="presParOf" srcId="{3D3EEA80-C161-44A0-8D99-5DD0E1C608B4}" destId="{F975564B-8DBB-447B-AA17-5C8728BDFC01}" srcOrd="7" destOrd="0" presId="urn:microsoft.com/office/officeart/2005/8/layout/hProcess3"/>
    <dgm:cxn modelId="{2158B41E-667A-4E36-B4E7-4EC70967E190}" type="presParOf" srcId="{3D3EEA80-C161-44A0-8D99-5DD0E1C608B4}" destId="{2401CD15-DB6D-41B2-823C-870E1A293722}" srcOrd="8" destOrd="0" presId="urn:microsoft.com/office/officeart/2005/8/layout/h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32B36-5D32-42A8-8A8A-6F02AE49C162}"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666DDCDD-7F07-4078-8F3E-2069536E5BA0}">
      <dgm:prSet phldrT="[Text]"/>
      <dgm:spPr/>
      <dgm:t>
        <a:bodyPr/>
        <a:lstStyle/>
        <a:p>
          <a:r>
            <a:rPr lang="en-US" dirty="0" smtClean="0"/>
            <a:t>Saddam Hussein invades Kuwait on August 2, 1990</a:t>
          </a:r>
          <a:endParaRPr lang="en-US" dirty="0"/>
        </a:p>
      </dgm:t>
    </dgm:pt>
    <dgm:pt modelId="{A4F15360-6907-4129-B141-20E43AA1E192}" type="parTrans" cxnId="{79A0BC0E-7C05-4BAD-BB30-7DBDCA0BEBC2}">
      <dgm:prSet/>
      <dgm:spPr/>
      <dgm:t>
        <a:bodyPr/>
        <a:lstStyle/>
        <a:p>
          <a:endParaRPr lang="en-US"/>
        </a:p>
      </dgm:t>
    </dgm:pt>
    <dgm:pt modelId="{97E61893-F8EA-448A-A073-F0D626232C7D}" type="sibTrans" cxnId="{79A0BC0E-7C05-4BAD-BB30-7DBDCA0BEBC2}">
      <dgm:prSet/>
      <dgm:spPr/>
      <dgm:t>
        <a:bodyPr/>
        <a:lstStyle/>
        <a:p>
          <a:endParaRPr lang="en-US"/>
        </a:p>
      </dgm:t>
    </dgm:pt>
    <dgm:pt modelId="{BECF39BB-1F96-4483-9127-0F35663C6941}">
      <dgm:prSet phldrT="[Text]"/>
      <dgm:spPr/>
      <dgm:t>
        <a:bodyPr/>
        <a:lstStyle/>
        <a:p>
          <a:r>
            <a:rPr lang="en-US" dirty="0" smtClean="0"/>
            <a:t>The United States commits ground troops on August 7, 1990 (Operation Desert Shield)</a:t>
          </a:r>
          <a:endParaRPr lang="en-US" dirty="0"/>
        </a:p>
      </dgm:t>
    </dgm:pt>
    <dgm:pt modelId="{5FC1FDBA-085A-4738-9C14-5FB1B3E38976}" type="parTrans" cxnId="{0BF27A07-7B61-4021-ADB2-FEF612976262}">
      <dgm:prSet/>
      <dgm:spPr/>
      <dgm:t>
        <a:bodyPr/>
        <a:lstStyle/>
        <a:p>
          <a:endParaRPr lang="en-US"/>
        </a:p>
      </dgm:t>
    </dgm:pt>
    <dgm:pt modelId="{1E565258-B9B3-4DFC-ACAF-E999B13FFF26}" type="sibTrans" cxnId="{0BF27A07-7B61-4021-ADB2-FEF612976262}">
      <dgm:prSet/>
      <dgm:spPr/>
      <dgm:t>
        <a:bodyPr/>
        <a:lstStyle/>
        <a:p>
          <a:endParaRPr lang="en-US"/>
        </a:p>
      </dgm:t>
    </dgm:pt>
    <dgm:pt modelId="{8527F230-5E58-41D1-9BD9-225B37D540AE}">
      <dgm:prSet phldrT="[Text]"/>
      <dgm:spPr/>
      <dgm:t>
        <a:bodyPr/>
        <a:lstStyle/>
        <a:p>
          <a:r>
            <a:rPr lang="en-US" dirty="0" smtClean="0"/>
            <a:t>The U.S. began the air war campaign on January 17, 1991 (Operation Desert Storm)</a:t>
          </a:r>
          <a:endParaRPr lang="en-US" dirty="0"/>
        </a:p>
      </dgm:t>
    </dgm:pt>
    <dgm:pt modelId="{3A3675ED-4BA5-463B-BDD4-C086CC468D64}" type="parTrans" cxnId="{AC6C253F-7E1B-42C8-8353-2CA134083F7A}">
      <dgm:prSet/>
      <dgm:spPr/>
      <dgm:t>
        <a:bodyPr/>
        <a:lstStyle/>
        <a:p>
          <a:endParaRPr lang="en-US"/>
        </a:p>
      </dgm:t>
    </dgm:pt>
    <dgm:pt modelId="{20B4B5F8-E764-4192-AC7E-4893AAF27304}" type="sibTrans" cxnId="{AC6C253F-7E1B-42C8-8353-2CA134083F7A}">
      <dgm:prSet/>
      <dgm:spPr/>
      <dgm:t>
        <a:bodyPr/>
        <a:lstStyle/>
        <a:p>
          <a:endParaRPr lang="en-US"/>
        </a:p>
      </dgm:t>
    </dgm:pt>
    <dgm:pt modelId="{23016DDA-60A2-4511-99F0-D51AA9226B38}" type="pres">
      <dgm:prSet presAssocID="{60B32B36-5D32-42A8-8A8A-6F02AE49C162}" presName="Name0" presStyleCnt="0">
        <dgm:presLayoutVars>
          <dgm:dir/>
          <dgm:resizeHandles val="exact"/>
        </dgm:presLayoutVars>
      </dgm:prSet>
      <dgm:spPr/>
    </dgm:pt>
    <dgm:pt modelId="{6A2B67ED-B2A9-4B9A-8C4E-80FC09A2B367}" type="pres">
      <dgm:prSet presAssocID="{666DDCDD-7F07-4078-8F3E-2069536E5BA0}" presName="composite" presStyleCnt="0"/>
      <dgm:spPr/>
    </dgm:pt>
    <dgm:pt modelId="{625C4066-5A3D-4EBE-9834-D6AADA5B5C26}" type="pres">
      <dgm:prSet presAssocID="{666DDCDD-7F07-4078-8F3E-2069536E5BA0}" presName="bgChev" presStyleLbl="node1" presStyleIdx="0" presStyleCnt="3" custLinFactNeighborX="3105" custLinFactNeighborY="-215"/>
      <dgm:spPr/>
    </dgm:pt>
    <dgm:pt modelId="{7BB53AA6-8353-451B-9056-AEC3F4AC52C0}" type="pres">
      <dgm:prSet presAssocID="{666DDCDD-7F07-4078-8F3E-2069536E5BA0}" presName="txNode" presStyleLbl="fgAcc1" presStyleIdx="0" presStyleCnt="3">
        <dgm:presLayoutVars>
          <dgm:bulletEnabled val="1"/>
        </dgm:presLayoutVars>
      </dgm:prSet>
      <dgm:spPr/>
      <dgm:t>
        <a:bodyPr/>
        <a:lstStyle/>
        <a:p>
          <a:endParaRPr lang="en-US"/>
        </a:p>
      </dgm:t>
    </dgm:pt>
    <dgm:pt modelId="{0BC46B12-7769-4E1A-A9A1-89BE4E008250}" type="pres">
      <dgm:prSet presAssocID="{97E61893-F8EA-448A-A073-F0D626232C7D}" presName="compositeSpace" presStyleCnt="0"/>
      <dgm:spPr/>
    </dgm:pt>
    <dgm:pt modelId="{FCEBF580-15E0-41E0-8B52-98AEEE765A3D}" type="pres">
      <dgm:prSet presAssocID="{BECF39BB-1F96-4483-9127-0F35663C6941}" presName="composite" presStyleCnt="0"/>
      <dgm:spPr/>
    </dgm:pt>
    <dgm:pt modelId="{F20EC82A-0B57-4FF8-883C-F7F88E32403A}" type="pres">
      <dgm:prSet presAssocID="{BECF39BB-1F96-4483-9127-0F35663C6941}" presName="bgChev" presStyleLbl="node1" presStyleIdx="1" presStyleCnt="3"/>
      <dgm:spPr/>
    </dgm:pt>
    <dgm:pt modelId="{305C184E-9D03-4D25-993A-82DA2B3B471B}" type="pres">
      <dgm:prSet presAssocID="{BECF39BB-1F96-4483-9127-0F35663C6941}" presName="txNode" presStyleLbl="fgAcc1" presStyleIdx="1" presStyleCnt="3">
        <dgm:presLayoutVars>
          <dgm:bulletEnabled val="1"/>
        </dgm:presLayoutVars>
      </dgm:prSet>
      <dgm:spPr/>
      <dgm:t>
        <a:bodyPr/>
        <a:lstStyle/>
        <a:p>
          <a:endParaRPr lang="en-US"/>
        </a:p>
      </dgm:t>
    </dgm:pt>
    <dgm:pt modelId="{2FEBEFE3-D1E5-47FA-BD2F-AD83038DACC0}" type="pres">
      <dgm:prSet presAssocID="{1E565258-B9B3-4DFC-ACAF-E999B13FFF26}" presName="compositeSpace" presStyleCnt="0"/>
      <dgm:spPr/>
    </dgm:pt>
    <dgm:pt modelId="{7FC34F4B-7D82-4529-A05A-D34C4E4A5FC8}" type="pres">
      <dgm:prSet presAssocID="{8527F230-5E58-41D1-9BD9-225B37D540AE}" presName="composite" presStyleCnt="0"/>
      <dgm:spPr/>
    </dgm:pt>
    <dgm:pt modelId="{72B0C765-2E71-433A-87B4-F759CB3C5D71}" type="pres">
      <dgm:prSet presAssocID="{8527F230-5E58-41D1-9BD9-225B37D540AE}" presName="bgChev" presStyleLbl="node1" presStyleIdx="2" presStyleCnt="3"/>
      <dgm:spPr/>
    </dgm:pt>
    <dgm:pt modelId="{D03FEF14-581A-4A1E-BD56-A1BA623C227E}" type="pres">
      <dgm:prSet presAssocID="{8527F230-5E58-41D1-9BD9-225B37D540AE}" presName="txNode" presStyleLbl="fgAcc1" presStyleIdx="2" presStyleCnt="3">
        <dgm:presLayoutVars>
          <dgm:bulletEnabled val="1"/>
        </dgm:presLayoutVars>
      </dgm:prSet>
      <dgm:spPr/>
      <dgm:t>
        <a:bodyPr/>
        <a:lstStyle/>
        <a:p>
          <a:endParaRPr lang="en-US"/>
        </a:p>
      </dgm:t>
    </dgm:pt>
  </dgm:ptLst>
  <dgm:cxnLst>
    <dgm:cxn modelId="{F933FB63-51E3-40B1-88DE-8585D7B4E5A4}" type="presOf" srcId="{BECF39BB-1F96-4483-9127-0F35663C6941}" destId="{305C184E-9D03-4D25-993A-82DA2B3B471B}" srcOrd="0" destOrd="0" presId="urn:microsoft.com/office/officeart/2005/8/layout/chevronAccent+Icon"/>
    <dgm:cxn modelId="{AC7F9FD1-A1B0-43B6-8257-35799E49B728}" type="presOf" srcId="{8527F230-5E58-41D1-9BD9-225B37D540AE}" destId="{D03FEF14-581A-4A1E-BD56-A1BA623C227E}" srcOrd="0" destOrd="0" presId="urn:microsoft.com/office/officeart/2005/8/layout/chevronAccent+Icon"/>
    <dgm:cxn modelId="{97AF31C4-D07A-41E1-AFC9-E67E18419F26}" type="presOf" srcId="{666DDCDD-7F07-4078-8F3E-2069536E5BA0}" destId="{7BB53AA6-8353-451B-9056-AEC3F4AC52C0}" srcOrd="0" destOrd="0" presId="urn:microsoft.com/office/officeart/2005/8/layout/chevronAccent+Icon"/>
    <dgm:cxn modelId="{AC6C253F-7E1B-42C8-8353-2CA134083F7A}" srcId="{60B32B36-5D32-42A8-8A8A-6F02AE49C162}" destId="{8527F230-5E58-41D1-9BD9-225B37D540AE}" srcOrd="2" destOrd="0" parTransId="{3A3675ED-4BA5-463B-BDD4-C086CC468D64}" sibTransId="{20B4B5F8-E764-4192-AC7E-4893AAF27304}"/>
    <dgm:cxn modelId="{39F92EAA-2D4C-4E7B-80A6-6C42D115C5C5}" type="presOf" srcId="{60B32B36-5D32-42A8-8A8A-6F02AE49C162}" destId="{23016DDA-60A2-4511-99F0-D51AA9226B38}" srcOrd="0" destOrd="0" presId="urn:microsoft.com/office/officeart/2005/8/layout/chevronAccent+Icon"/>
    <dgm:cxn modelId="{79A0BC0E-7C05-4BAD-BB30-7DBDCA0BEBC2}" srcId="{60B32B36-5D32-42A8-8A8A-6F02AE49C162}" destId="{666DDCDD-7F07-4078-8F3E-2069536E5BA0}" srcOrd="0" destOrd="0" parTransId="{A4F15360-6907-4129-B141-20E43AA1E192}" sibTransId="{97E61893-F8EA-448A-A073-F0D626232C7D}"/>
    <dgm:cxn modelId="{0BF27A07-7B61-4021-ADB2-FEF612976262}" srcId="{60B32B36-5D32-42A8-8A8A-6F02AE49C162}" destId="{BECF39BB-1F96-4483-9127-0F35663C6941}" srcOrd="1" destOrd="0" parTransId="{5FC1FDBA-085A-4738-9C14-5FB1B3E38976}" sibTransId="{1E565258-B9B3-4DFC-ACAF-E999B13FFF26}"/>
    <dgm:cxn modelId="{139EBCC7-7EDC-4B3E-A9E2-F9A691C2A1C4}" type="presParOf" srcId="{23016DDA-60A2-4511-99F0-D51AA9226B38}" destId="{6A2B67ED-B2A9-4B9A-8C4E-80FC09A2B367}" srcOrd="0" destOrd="0" presId="urn:microsoft.com/office/officeart/2005/8/layout/chevronAccent+Icon"/>
    <dgm:cxn modelId="{EE6C11F9-2D32-4BDF-A9B1-7EF9AA7461B9}" type="presParOf" srcId="{6A2B67ED-B2A9-4B9A-8C4E-80FC09A2B367}" destId="{625C4066-5A3D-4EBE-9834-D6AADA5B5C26}" srcOrd="0" destOrd="0" presId="urn:microsoft.com/office/officeart/2005/8/layout/chevronAccent+Icon"/>
    <dgm:cxn modelId="{57B98FD5-5FF8-4F60-A7C5-56A74B7A6642}" type="presParOf" srcId="{6A2B67ED-B2A9-4B9A-8C4E-80FC09A2B367}" destId="{7BB53AA6-8353-451B-9056-AEC3F4AC52C0}" srcOrd="1" destOrd="0" presId="urn:microsoft.com/office/officeart/2005/8/layout/chevronAccent+Icon"/>
    <dgm:cxn modelId="{DF86DC32-4C2B-4333-9858-5C3E1CB1AA6B}" type="presParOf" srcId="{23016DDA-60A2-4511-99F0-D51AA9226B38}" destId="{0BC46B12-7769-4E1A-A9A1-89BE4E008250}" srcOrd="1" destOrd="0" presId="urn:microsoft.com/office/officeart/2005/8/layout/chevronAccent+Icon"/>
    <dgm:cxn modelId="{53D80482-D905-4B0E-92F5-B43B24EDC8AB}" type="presParOf" srcId="{23016DDA-60A2-4511-99F0-D51AA9226B38}" destId="{FCEBF580-15E0-41E0-8B52-98AEEE765A3D}" srcOrd="2" destOrd="0" presId="urn:microsoft.com/office/officeart/2005/8/layout/chevronAccent+Icon"/>
    <dgm:cxn modelId="{E6C0820A-6013-4CF8-9595-9C70E6A0F905}" type="presParOf" srcId="{FCEBF580-15E0-41E0-8B52-98AEEE765A3D}" destId="{F20EC82A-0B57-4FF8-883C-F7F88E32403A}" srcOrd="0" destOrd="0" presId="urn:microsoft.com/office/officeart/2005/8/layout/chevronAccent+Icon"/>
    <dgm:cxn modelId="{7CC5D0A8-5DEC-4D30-8747-5F0FC4175C4D}" type="presParOf" srcId="{FCEBF580-15E0-41E0-8B52-98AEEE765A3D}" destId="{305C184E-9D03-4D25-993A-82DA2B3B471B}" srcOrd="1" destOrd="0" presId="urn:microsoft.com/office/officeart/2005/8/layout/chevronAccent+Icon"/>
    <dgm:cxn modelId="{FC5818DE-8F00-45DB-BEAC-CB850E765441}" type="presParOf" srcId="{23016DDA-60A2-4511-99F0-D51AA9226B38}" destId="{2FEBEFE3-D1E5-47FA-BD2F-AD83038DACC0}" srcOrd="3" destOrd="0" presId="urn:microsoft.com/office/officeart/2005/8/layout/chevronAccent+Icon"/>
    <dgm:cxn modelId="{18DB1273-46DB-4BDE-A644-5DF44BF8F0E2}" type="presParOf" srcId="{23016DDA-60A2-4511-99F0-D51AA9226B38}" destId="{7FC34F4B-7D82-4529-A05A-D34C4E4A5FC8}" srcOrd="4" destOrd="0" presId="urn:microsoft.com/office/officeart/2005/8/layout/chevronAccent+Icon"/>
    <dgm:cxn modelId="{800FE9B4-916A-49C4-8C1E-C0C63B504BA2}" type="presParOf" srcId="{7FC34F4B-7D82-4529-A05A-D34C4E4A5FC8}" destId="{72B0C765-2E71-433A-87B4-F759CB3C5D71}" srcOrd="0" destOrd="0" presId="urn:microsoft.com/office/officeart/2005/8/layout/chevronAccent+Icon"/>
    <dgm:cxn modelId="{5215025F-BCC0-4E41-BD73-F37F51AFB1E8}" type="presParOf" srcId="{7FC34F4B-7D82-4529-A05A-D34C4E4A5FC8}" destId="{D03FEF14-581A-4A1E-BD56-A1BA623C227E}" srcOrd="1" destOrd="0" presId="urn:microsoft.com/office/officeart/2005/8/layout/chevronAccen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07A48A-4B98-45B1-A455-4C7AA3F2275E}" type="doc">
      <dgm:prSet loTypeId="urn:microsoft.com/office/officeart/2005/8/layout/hProcess6" loCatId="process" qsTypeId="urn:microsoft.com/office/officeart/2005/8/quickstyle/simple1" qsCatId="simple" csTypeId="urn:microsoft.com/office/officeart/2005/8/colors/accent1_1" csCatId="accent1" phldr="1"/>
      <dgm:spPr/>
      <dgm:t>
        <a:bodyPr/>
        <a:lstStyle/>
        <a:p>
          <a:endParaRPr lang="en-US"/>
        </a:p>
      </dgm:t>
    </dgm:pt>
    <dgm:pt modelId="{89F98BCC-B74F-4BC7-88E9-298C7212443E}">
      <dgm:prSet phldrT="[Text]"/>
      <dgm:spPr/>
      <dgm:t>
        <a:bodyPr/>
        <a:lstStyle/>
        <a:p>
          <a:r>
            <a:rPr lang="en-US" dirty="0" smtClean="0"/>
            <a:t>$17</a:t>
          </a:r>
          <a:endParaRPr lang="en-US" dirty="0"/>
        </a:p>
      </dgm:t>
    </dgm:pt>
    <dgm:pt modelId="{1F3FDE82-C6A3-4306-97D0-567F60766376}" type="parTrans" cxnId="{E9D3ABCD-0B5D-4D7C-8700-463433FE4435}">
      <dgm:prSet/>
      <dgm:spPr/>
      <dgm:t>
        <a:bodyPr/>
        <a:lstStyle/>
        <a:p>
          <a:endParaRPr lang="en-US"/>
        </a:p>
      </dgm:t>
    </dgm:pt>
    <dgm:pt modelId="{1365DEA8-0574-4923-8DFE-798B3FC51E3B}" type="sibTrans" cxnId="{E9D3ABCD-0B5D-4D7C-8700-463433FE4435}">
      <dgm:prSet/>
      <dgm:spPr/>
      <dgm:t>
        <a:bodyPr/>
        <a:lstStyle/>
        <a:p>
          <a:endParaRPr lang="en-US"/>
        </a:p>
      </dgm:t>
    </dgm:pt>
    <dgm:pt modelId="{AF7A1AE7-E8C9-4107-84C8-0209316B68C3}">
      <dgm:prSet phldrT="[Text]"/>
      <dgm:spPr/>
      <dgm:t>
        <a:bodyPr/>
        <a:lstStyle/>
        <a:p>
          <a:r>
            <a:rPr lang="en-US" dirty="0" smtClean="0"/>
            <a:t>June 1990</a:t>
          </a:r>
          <a:endParaRPr lang="en-US" dirty="0"/>
        </a:p>
      </dgm:t>
    </dgm:pt>
    <dgm:pt modelId="{9845A0B6-A3AD-4B0F-A125-A59E396DE803}" type="parTrans" cxnId="{2B2524FB-6644-4C57-884B-57AAADA3A24A}">
      <dgm:prSet/>
      <dgm:spPr/>
      <dgm:t>
        <a:bodyPr/>
        <a:lstStyle/>
        <a:p>
          <a:endParaRPr lang="en-US"/>
        </a:p>
      </dgm:t>
    </dgm:pt>
    <dgm:pt modelId="{10780444-F09F-4E7A-A9BF-0DAC4A348417}" type="sibTrans" cxnId="{2B2524FB-6644-4C57-884B-57AAADA3A24A}">
      <dgm:prSet/>
      <dgm:spPr/>
      <dgm:t>
        <a:bodyPr/>
        <a:lstStyle/>
        <a:p>
          <a:endParaRPr lang="en-US"/>
        </a:p>
      </dgm:t>
    </dgm:pt>
    <dgm:pt modelId="{A5B69E8D-5151-4F1B-9A79-B9F249A4DACC}">
      <dgm:prSet phldrT="[Text]"/>
      <dgm:spPr/>
      <dgm:t>
        <a:bodyPr/>
        <a:lstStyle/>
        <a:p>
          <a:r>
            <a:rPr lang="en-US" dirty="0" smtClean="0"/>
            <a:t>$21</a:t>
          </a:r>
          <a:endParaRPr lang="en-US" dirty="0"/>
        </a:p>
      </dgm:t>
    </dgm:pt>
    <dgm:pt modelId="{BD220CDB-D877-4690-8341-E01EC6694D0F}" type="parTrans" cxnId="{E2AC4BC3-38C3-46F9-AE03-F25F12B5E247}">
      <dgm:prSet/>
      <dgm:spPr/>
      <dgm:t>
        <a:bodyPr/>
        <a:lstStyle/>
        <a:p>
          <a:endParaRPr lang="en-US"/>
        </a:p>
      </dgm:t>
    </dgm:pt>
    <dgm:pt modelId="{A8D7F743-668F-4FF3-9F16-39FB36482076}" type="sibTrans" cxnId="{E2AC4BC3-38C3-46F9-AE03-F25F12B5E247}">
      <dgm:prSet/>
      <dgm:spPr/>
      <dgm:t>
        <a:bodyPr/>
        <a:lstStyle/>
        <a:p>
          <a:endParaRPr lang="en-US"/>
        </a:p>
      </dgm:t>
    </dgm:pt>
    <dgm:pt modelId="{384771DF-35AC-4CA6-830C-8674FDDB4AA6}">
      <dgm:prSet phldrT="[Text]"/>
      <dgm:spPr/>
      <dgm:t>
        <a:bodyPr/>
        <a:lstStyle/>
        <a:p>
          <a:r>
            <a:rPr lang="en-US" dirty="0" smtClean="0"/>
            <a:t>July 1990</a:t>
          </a:r>
          <a:endParaRPr lang="en-US" dirty="0"/>
        </a:p>
      </dgm:t>
    </dgm:pt>
    <dgm:pt modelId="{D59CF882-B01D-4680-9649-36F73EF1FB98}" type="parTrans" cxnId="{061A2EB8-A463-4033-A09C-D182BCDFA1D9}">
      <dgm:prSet/>
      <dgm:spPr/>
      <dgm:t>
        <a:bodyPr/>
        <a:lstStyle/>
        <a:p>
          <a:endParaRPr lang="en-US"/>
        </a:p>
      </dgm:t>
    </dgm:pt>
    <dgm:pt modelId="{AC6D6DC3-ECC1-488C-BF1B-94573B87D620}" type="sibTrans" cxnId="{061A2EB8-A463-4033-A09C-D182BCDFA1D9}">
      <dgm:prSet/>
      <dgm:spPr/>
      <dgm:t>
        <a:bodyPr/>
        <a:lstStyle/>
        <a:p>
          <a:endParaRPr lang="en-US"/>
        </a:p>
      </dgm:t>
    </dgm:pt>
    <dgm:pt modelId="{AB15361A-DE78-428D-8438-BD25B4F0A10B}">
      <dgm:prSet phldrT="[Text]"/>
      <dgm:spPr/>
      <dgm:t>
        <a:bodyPr/>
        <a:lstStyle/>
        <a:p>
          <a:r>
            <a:rPr lang="en-US" dirty="0" smtClean="0"/>
            <a:t>$28</a:t>
          </a:r>
          <a:endParaRPr lang="en-US" dirty="0"/>
        </a:p>
      </dgm:t>
    </dgm:pt>
    <dgm:pt modelId="{9549EA96-DE7C-4FAA-9976-2BD4AFCEA7CA}" type="parTrans" cxnId="{905C916E-2D33-443D-A7AC-AC8B4AF8C632}">
      <dgm:prSet/>
      <dgm:spPr/>
      <dgm:t>
        <a:bodyPr/>
        <a:lstStyle/>
        <a:p>
          <a:endParaRPr lang="en-US"/>
        </a:p>
      </dgm:t>
    </dgm:pt>
    <dgm:pt modelId="{192C2002-1041-4091-99CC-B3479FF95FF4}" type="sibTrans" cxnId="{905C916E-2D33-443D-A7AC-AC8B4AF8C632}">
      <dgm:prSet/>
      <dgm:spPr/>
      <dgm:t>
        <a:bodyPr/>
        <a:lstStyle/>
        <a:p>
          <a:endParaRPr lang="en-US"/>
        </a:p>
      </dgm:t>
    </dgm:pt>
    <dgm:pt modelId="{1DBDFD83-849D-4CEB-9BED-DB598C6CC5AA}">
      <dgm:prSet phldrT="[Text]"/>
      <dgm:spPr/>
      <dgm:t>
        <a:bodyPr/>
        <a:lstStyle/>
        <a:p>
          <a:r>
            <a:rPr lang="en-US" dirty="0" smtClean="0"/>
            <a:t>August 7, 1990</a:t>
          </a:r>
          <a:endParaRPr lang="en-US" dirty="0"/>
        </a:p>
      </dgm:t>
    </dgm:pt>
    <dgm:pt modelId="{AE86BF95-508E-4DA4-BF63-86BCF486545F}" type="parTrans" cxnId="{9EE1733E-925F-46B0-93D7-7EFC2CAE4218}">
      <dgm:prSet/>
      <dgm:spPr/>
      <dgm:t>
        <a:bodyPr/>
        <a:lstStyle/>
        <a:p>
          <a:endParaRPr lang="en-US"/>
        </a:p>
      </dgm:t>
    </dgm:pt>
    <dgm:pt modelId="{7430E312-5117-4FE1-AA73-5807AD00BE7F}" type="sibTrans" cxnId="{9EE1733E-925F-46B0-93D7-7EFC2CAE4218}">
      <dgm:prSet/>
      <dgm:spPr/>
      <dgm:t>
        <a:bodyPr/>
        <a:lstStyle/>
        <a:p>
          <a:endParaRPr lang="en-US"/>
        </a:p>
      </dgm:t>
    </dgm:pt>
    <dgm:pt modelId="{A038F8E6-4AF4-459E-BED8-B26E2747F710}" type="pres">
      <dgm:prSet presAssocID="{3107A48A-4B98-45B1-A455-4C7AA3F2275E}" presName="theList" presStyleCnt="0">
        <dgm:presLayoutVars>
          <dgm:dir/>
          <dgm:animLvl val="lvl"/>
          <dgm:resizeHandles val="exact"/>
        </dgm:presLayoutVars>
      </dgm:prSet>
      <dgm:spPr/>
      <dgm:t>
        <a:bodyPr/>
        <a:lstStyle/>
        <a:p>
          <a:endParaRPr lang="en-US"/>
        </a:p>
      </dgm:t>
    </dgm:pt>
    <dgm:pt modelId="{941A1D95-5AA2-4DF8-A9F1-B31A081E46C4}" type="pres">
      <dgm:prSet presAssocID="{89F98BCC-B74F-4BC7-88E9-298C7212443E}" presName="compNode" presStyleCnt="0"/>
      <dgm:spPr/>
      <dgm:t>
        <a:bodyPr/>
        <a:lstStyle/>
        <a:p>
          <a:endParaRPr lang="en-US"/>
        </a:p>
      </dgm:t>
    </dgm:pt>
    <dgm:pt modelId="{B62EF699-46CA-4436-B2E3-5B7A4AE55100}" type="pres">
      <dgm:prSet presAssocID="{89F98BCC-B74F-4BC7-88E9-298C7212443E}" presName="noGeometry" presStyleCnt="0"/>
      <dgm:spPr/>
      <dgm:t>
        <a:bodyPr/>
        <a:lstStyle/>
        <a:p>
          <a:endParaRPr lang="en-US"/>
        </a:p>
      </dgm:t>
    </dgm:pt>
    <dgm:pt modelId="{50DFF953-E405-4A35-B5F0-075B18C468F1}" type="pres">
      <dgm:prSet presAssocID="{89F98BCC-B74F-4BC7-88E9-298C7212443E}" presName="childTextVisible" presStyleLbl="bgAccFollowNode1" presStyleIdx="0" presStyleCnt="3">
        <dgm:presLayoutVars>
          <dgm:bulletEnabled val="1"/>
        </dgm:presLayoutVars>
      </dgm:prSet>
      <dgm:spPr/>
      <dgm:t>
        <a:bodyPr/>
        <a:lstStyle/>
        <a:p>
          <a:endParaRPr lang="en-US"/>
        </a:p>
      </dgm:t>
    </dgm:pt>
    <dgm:pt modelId="{864ECEAF-AC39-4978-A45F-319E4635B2A3}" type="pres">
      <dgm:prSet presAssocID="{89F98BCC-B74F-4BC7-88E9-298C7212443E}" presName="childTextHidden" presStyleLbl="bgAccFollowNode1" presStyleIdx="0" presStyleCnt="3"/>
      <dgm:spPr/>
      <dgm:t>
        <a:bodyPr/>
        <a:lstStyle/>
        <a:p>
          <a:endParaRPr lang="en-US"/>
        </a:p>
      </dgm:t>
    </dgm:pt>
    <dgm:pt modelId="{4CBE51C3-8931-40E6-8A6A-CE2444B8D2F9}" type="pres">
      <dgm:prSet presAssocID="{89F98BCC-B74F-4BC7-88E9-298C7212443E}" presName="parentText" presStyleLbl="node1" presStyleIdx="0" presStyleCnt="3">
        <dgm:presLayoutVars>
          <dgm:chMax val="1"/>
          <dgm:bulletEnabled val="1"/>
        </dgm:presLayoutVars>
      </dgm:prSet>
      <dgm:spPr/>
      <dgm:t>
        <a:bodyPr/>
        <a:lstStyle/>
        <a:p>
          <a:endParaRPr lang="en-US"/>
        </a:p>
      </dgm:t>
    </dgm:pt>
    <dgm:pt modelId="{D2745745-8B3D-4581-8F58-66CCA9C513AD}" type="pres">
      <dgm:prSet presAssocID="{89F98BCC-B74F-4BC7-88E9-298C7212443E}" presName="aSpace" presStyleCnt="0"/>
      <dgm:spPr/>
      <dgm:t>
        <a:bodyPr/>
        <a:lstStyle/>
        <a:p>
          <a:endParaRPr lang="en-US"/>
        </a:p>
      </dgm:t>
    </dgm:pt>
    <dgm:pt modelId="{7A35C8C7-2AF4-4665-B169-C61D8048E183}" type="pres">
      <dgm:prSet presAssocID="{A5B69E8D-5151-4F1B-9A79-B9F249A4DACC}" presName="compNode" presStyleCnt="0"/>
      <dgm:spPr/>
      <dgm:t>
        <a:bodyPr/>
        <a:lstStyle/>
        <a:p>
          <a:endParaRPr lang="en-US"/>
        </a:p>
      </dgm:t>
    </dgm:pt>
    <dgm:pt modelId="{F5797B5A-85D9-4B2F-8981-13F7A0DDFF53}" type="pres">
      <dgm:prSet presAssocID="{A5B69E8D-5151-4F1B-9A79-B9F249A4DACC}" presName="noGeometry" presStyleCnt="0"/>
      <dgm:spPr/>
      <dgm:t>
        <a:bodyPr/>
        <a:lstStyle/>
        <a:p>
          <a:endParaRPr lang="en-US"/>
        </a:p>
      </dgm:t>
    </dgm:pt>
    <dgm:pt modelId="{E5E5353A-4F0E-47A6-96CB-0EF7E9001B86}" type="pres">
      <dgm:prSet presAssocID="{A5B69E8D-5151-4F1B-9A79-B9F249A4DACC}" presName="childTextVisible" presStyleLbl="bgAccFollowNode1" presStyleIdx="1" presStyleCnt="3">
        <dgm:presLayoutVars>
          <dgm:bulletEnabled val="1"/>
        </dgm:presLayoutVars>
      </dgm:prSet>
      <dgm:spPr/>
      <dgm:t>
        <a:bodyPr/>
        <a:lstStyle/>
        <a:p>
          <a:endParaRPr lang="en-US"/>
        </a:p>
      </dgm:t>
    </dgm:pt>
    <dgm:pt modelId="{2B6FE7C6-C96C-45D4-A301-EE4602D970C9}" type="pres">
      <dgm:prSet presAssocID="{A5B69E8D-5151-4F1B-9A79-B9F249A4DACC}" presName="childTextHidden" presStyleLbl="bgAccFollowNode1" presStyleIdx="1" presStyleCnt="3"/>
      <dgm:spPr/>
      <dgm:t>
        <a:bodyPr/>
        <a:lstStyle/>
        <a:p>
          <a:endParaRPr lang="en-US"/>
        </a:p>
      </dgm:t>
    </dgm:pt>
    <dgm:pt modelId="{7DF1339C-D9DB-44EA-A5AD-914B18290CF4}" type="pres">
      <dgm:prSet presAssocID="{A5B69E8D-5151-4F1B-9A79-B9F249A4DACC}" presName="parentText" presStyleLbl="node1" presStyleIdx="1" presStyleCnt="3" custLinFactNeighborX="5801" custLinFactNeighborY="-5626">
        <dgm:presLayoutVars>
          <dgm:chMax val="1"/>
          <dgm:bulletEnabled val="1"/>
        </dgm:presLayoutVars>
      </dgm:prSet>
      <dgm:spPr/>
      <dgm:t>
        <a:bodyPr/>
        <a:lstStyle/>
        <a:p>
          <a:endParaRPr lang="en-US"/>
        </a:p>
      </dgm:t>
    </dgm:pt>
    <dgm:pt modelId="{513E189F-215A-463C-A1D4-DC7C64E7A1DF}" type="pres">
      <dgm:prSet presAssocID="{A5B69E8D-5151-4F1B-9A79-B9F249A4DACC}" presName="aSpace" presStyleCnt="0"/>
      <dgm:spPr/>
      <dgm:t>
        <a:bodyPr/>
        <a:lstStyle/>
        <a:p>
          <a:endParaRPr lang="en-US"/>
        </a:p>
      </dgm:t>
    </dgm:pt>
    <dgm:pt modelId="{9DC60FBF-CD1B-46ED-A969-44C68F22F16E}" type="pres">
      <dgm:prSet presAssocID="{AB15361A-DE78-428D-8438-BD25B4F0A10B}" presName="compNode" presStyleCnt="0"/>
      <dgm:spPr/>
      <dgm:t>
        <a:bodyPr/>
        <a:lstStyle/>
        <a:p>
          <a:endParaRPr lang="en-US"/>
        </a:p>
      </dgm:t>
    </dgm:pt>
    <dgm:pt modelId="{C155E1CE-47E1-49CE-8259-D40F2655DCC3}" type="pres">
      <dgm:prSet presAssocID="{AB15361A-DE78-428D-8438-BD25B4F0A10B}" presName="noGeometry" presStyleCnt="0"/>
      <dgm:spPr/>
      <dgm:t>
        <a:bodyPr/>
        <a:lstStyle/>
        <a:p>
          <a:endParaRPr lang="en-US"/>
        </a:p>
      </dgm:t>
    </dgm:pt>
    <dgm:pt modelId="{4C6B2E2B-279E-415B-99EA-91C944DA5E33}" type="pres">
      <dgm:prSet presAssocID="{AB15361A-DE78-428D-8438-BD25B4F0A10B}" presName="childTextVisible" presStyleLbl="bgAccFollowNode1" presStyleIdx="2" presStyleCnt="3">
        <dgm:presLayoutVars>
          <dgm:bulletEnabled val="1"/>
        </dgm:presLayoutVars>
      </dgm:prSet>
      <dgm:spPr/>
      <dgm:t>
        <a:bodyPr/>
        <a:lstStyle/>
        <a:p>
          <a:endParaRPr lang="en-US"/>
        </a:p>
      </dgm:t>
    </dgm:pt>
    <dgm:pt modelId="{938BE235-E909-4A0E-AADB-7FA5084B429E}" type="pres">
      <dgm:prSet presAssocID="{AB15361A-DE78-428D-8438-BD25B4F0A10B}" presName="childTextHidden" presStyleLbl="bgAccFollowNode1" presStyleIdx="2" presStyleCnt="3"/>
      <dgm:spPr/>
      <dgm:t>
        <a:bodyPr/>
        <a:lstStyle/>
        <a:p>
          <a:endParaRPr lang="en-US"/>
        </a:p>
      </dgm:t>
    </dgm:pt>
    <dgm:pt modelId="{A5F90DBF-B005-4E42-815A-857631F4616E}" type="pres">
      <dgm:prSet presAssocID="{AB15361A-DE78-428D-8438-BD25B4F0A10B}" presName="parentText" presStyleLbl="node1" presStyleIdx="2" presStyleCnt="3">
        <dgm:presLayoutVars>
          <dgm:chMax val="1"/>
          <dgm:bulletEnabled val="1"/>
        </dgm:presLayoutVars>
      </dgm:prSet>
      <dgm:spPr/>
      <dgm:t>
        <a:bodyPr/>
        <a:lstStyle/>
        <a:p>
          <a:endParaRPr lang="en-US"/>
        </a:p>
      </dgm:t>
    </dgm:pt>
  </dgm:ptLst>
  <dgm:cxnLst>
    <dgm:cxn modelId="{9EE1733E-925F-46B0-93D7-7EFC2CAE4218}" srcId="{AB15361A-DE78-428D-8438-BD25B4F0A10B}" destId="{1DBDFD83-849D-4CEB-9BED-DB598C6CC5AA}" srcOrd="0" destOrd="0" parTransId="{AE86BF95-508E-4DA4-BF63-86BCF486545F}" sibTransId="{7430E312-5117-4FE1-AA73-5807AD00BE7F}"/>
    <dgm:cxn modelId="{1D972FFB-3F5E-4B02-9562-C1ABE2C2A7A9}" type="presOf" srcId="{384771DF-35AC-4CA6-830C-8674FDDB4AA6}" destId="{2B6FE7C6-C96C-45D4-A301-EE4602D970C9}" srcOrd="1" destOrd="0" presId="urn:microsoft.com/office/officeart/2005/8/layout/hProcess6"/>
    <dgm:cxn modelId="{E9D3ABCD-0B5D-4D7C-8700-463433FE4435}" srcId="{3107A48A-4B98-45B1-A455-4C7AA3F2275E}" destId="{89F98BCC-B74F-4BC7-88E9-298C7212443E}" srcOrd="0" destOrd="0" parTransId="{1F3FDE82-C6A3-4306-97D0-567F60766376}" sibTransId="{1365DEA8-0574-4923-8DFE-798B3FC51E3B}"/>
    <dgm:cxn modelId="{754863F3-6BF6-42E0-8E73-8C0AFD01E2CE}" type="presOf" srcId="{384771DF-35AC-4CA6-830C-8674FDDB4AA6}" destId="{E5E5353A-4F0E-47A6-96CB-0EF7E9001B86}" srcOrd="0" destOrd="0" presId="urn:microsoft.com/office/officeart/2005/8/layout/hProcess6"/>
    <dgm:cxn modelId="{E094BBDF-739C-449F-A998-5A4F2139908C}" type="presOf" srcId="{A5B69E8D-5151-4F1B-9A79-B9F249A4DACC}" destId="{7DF1339C-D9DB-44EA-A5AD-914B18290CF4}" srcOrd="0" destOrd="0" presId="urn:microsoft.com/office/officeart/2005/8/layout/hProcess6"/>
    <dgm:cxn modelId="{64B24847-B298-4963-92CA-8FCDB6419F7B}" type="presOf" srcId="{AB15361A-DE78-428D-8438-BD25B4F0A10B}" destId="{A5F90DBF-B005-4E42-815A-857631F4616E}" srcOrd="0" destOrd="0" presId="urn:microsoft.com/office/officeart/2005/8/layout/hProcess6"/>
    <dgm:cxn modelId="{061A2EB8-A463-4033-A09C-D182BCDFA1D9}" srcId="{A5B69E8D-5151-4F1B-9A79-B9F249A4DACC}" destId="{384771DF-35AC-4CA6-830C-8674FDDB4AA6}" srcOrd="0" destOrd="0" parTransId="{D59CF882-B01D-4680-9649-36F73EF1FB98}" sibTransId="{AC6D6DC3-ECC1-488C-BF1B-94573B87D620}"/>
    <dgm:cxn modelId="{11BEB67D-748C-4528-9615-6431BEF331FC}" type="presOf" srcId="{AF7A1AE7-E8C9-4107-84C8-0209316B68C3}" destId="{50DFF953-E405-4A35-B5F0-075B18C468F1}" srcOrd="0" destOrd="0" presId="urn:microsoft.com/office/officeart/2005/8/layout/hProcess6"/>
    <dgm:cxn modelId="{74A35EEC-A225-4315-A787-9954C3DDC1EE}" type="presOf" srcId="{89F98BCC-B74F-4BC7-88E9-298C7212443E}" destId="{4CBE51C3-8931-40E6-8A6A-CE2444B8D2F9}" srcOrd="0" destOrd="0" presId="urn:microsoft.com/office/officeart/2005/8/layout/hProcess6"/>
    <dgm:cxn modelId="{905C916E-2D33-443D-A7AC-AC8B4AF8C632}" srcId="{3107A48A-4B98-45B1-A455-4C7AA3F2275E}" destId="{AB15361A-DE78-428D-8438-BD25B4F0A10B}" srcOrd="2" destOrd="0" parTransId="{9549EA96-DE7C-4FAA-9976-2BD4AFCEA7CA}" sibTransId="{192C2002-1041-4091-99CC-B3479FF95FF4}"/>
    <dgm:cxn modelId="{8A921E8C-77A4-41CB-B5B9-7ECE0BB36622}" type="presOf" srcId="{3107A48A-4B98-45B1-A455-4C7AA3F2275E}" destId="{A038F8E6-4AF4-459E-BED8-B26E2747F710}" srcOrd="0" destOrd="0" presId="urn:microsoft.com/office/officeart/2005/8/layout/hProcess6"/>
    <dgm:cxn modelId="{E2AC4BC3-38C3-46F9-AE03-F25F12B5E247}" srcId="{3107A48A-4B98-45B1-A455-4C7AA3F2275E}" destId="{A5B69E8D-5151-4F1B-9A79-B9F249A4DACC}" srcOrd="1" destOrd="0" parTransId="{BD220CDB-D877-4690-8341-E01EC6694D0F}" sibTransId="{A8D7F743-668F-4FF3-9F16-39FB36482076}"/>
    <dgm:cxn modelId="{DFA91EB0-06D9-4462-9067-4046E59E0729}" type="presOf" srcId="{AF7A1AE7-E8C9-4107-84C8-0209316B68C3}" destId="{864ECEAF-AC39-4978-A45F-319E4635B2A3}" srcOrd="1" destOrd="0" presId="urn:microsoft.com/office/officeart/2005/8/layout/hProcess6"/>
    <dgm:cxn modelId="{6F65E441-4623-4166-ACB3-2F43F7326D7E}" type="presOf" srcId="{1DBDFD83-849D-4CEB-9BED-DB598C6CC5AA}" destId="{938BE235-E909-4A0E-AADB-7FA5084B429E}" srcOrd="1" destOrd="0" presId="urn:microsoft.com/office/officeart/2005/8/layout/hProcess6"/>
    <dgm:cxn modelId="{DFD45315-4CC7-48C0-80A2-973A946D800A}" type="presOf" srcId="{1DBDFD83-849D-4CEB-9BED-DB598C6CC5AA}" destId="{4C6B2E2B-279E-415B-99EA-91C944DA5E33}" srcOrd="0" destOrd="0" presId="urn:microsoft.com/office/officeart/2005/8/layout/hProcess6"/>
    <dgm:cxn modelId="{2B2524FB-6644-4C57-884B-57AAADA3A24A}" srcId="{89F98BCC-B74F-4BC7-88E9-298C7212443E}" destId="{AF7A1AE7-E8C9-4107-84C8-0209316B68C3}" srcOrd="0" destOrd="0" parTransId="{9845A0B6-A3AD-4B0F-A125-A59E396DE803}" sibTransId="{10780444-F09F-4E7A-A9BF-0DAC4A348417}"/>
    <dgm:cxn modelId="{317ABEC2-2AE7-44D8-8D0E-2F250027B43F}" type="presParOf" srcId="{A038F8E6-4AF4-459E-BED8-B26E2747F710}" destId="{941A1D95-5AA2-4DF8-A9F1-B31A081E46C4}" srcOrd="0" destOrd="0" presId="urn:microsoft.com/office/officeart/2005/8/layout/hProcess6"/>
    <dgm:cxn modelId="{28DD77F8-D8A3-4361-8B5D-9D76F6631275}" type="presParOf" srcId="{941A1D95-5AA2-4DF8-A9F1-B31A081E46C4}" destId="{B62EF699-46CA-4436-B2E3-5B7A4AE55100}" srcOrd="0" destOrd="0" presId="urn:microsoft.com/office/officeart/2005/8/layout/hProcess6"/>
    <dgm:cxn modelId="{08F3DBF6-B7C0-4260-AEAF-B3250812E9E2}" type="presParOf" srcId="{941A1D95-5AA2-4DF8-A9F1-B31A081E46C4}" destId="{50DFF953-E405-4A35-B5F0-075B18C468F1}" srcOrd="1" destOrd="0" presId="urn:microsoft.com/office/officeart/2005/8/layout/hProcess6"/>
    <dgm:cxn modelId="{AC0DE5D6-7FB3-46C9-8263-808754C73F3D}" type="presParOf" srcId="{941A1D95-5AA2-4DF8-A9F1-B31A081E46C4}" destId="{864ECEAF-AC39-4978-A45F-319E4635B2A3}" srcOrd="2" destOrd="0" presId="urn:microsoft.com/office/officeart/2005/8/layout/hProcess6"/>
    <dgm:cxn modelId="{8F5643C0-F13B-4C51-810E-BA01927C02C2}" type="presParOf" srcId="{941A1D95-5AA2-4DF8-A9F1-B31A081E46C4}" destId="{4CBE51C3-8931-40E6-8A6A-CE2444B8D2F9}" srcOrd="3" destOrd="0" presId="urn:microsoft.com/office/officeart/2005/8/layout/hProcess6"/>
    <dgm:cxn modelId="{1E795A85-5700-4227-A532-DD04F0DA5880}" type="presParOf" srcId="{A038F8E6-4AF4-459E-BED8-B26E2747F710}" destId="{D2745745-8B3D-4581-8F58-66CCA9C513AD}" srcOrd="1" destOrd="0" presId="urn:microsoft.com/office/officeart/2005/8/layout/hProcess6"/>
    <dgm:cxn modelId="{200F8059-3D6C-4DB2-8037-16D5CFFF155A}" type="presParOf" srcId="{A038F8E6-4AF4-459E-BED8-B26E2747F710}" destId="{7A35C8C7-2AF4-4665-B169-C61D8048E183}" srcOrd="2" destOrd="0" presId="urn:microsoft.com/office/officeart/2005/8/layout/hProcess6"/>
    <dgm:cxn modelId="{05E37ECC-77F9-4257-A883-A3ACF13A6712}" type="presParOf" srcId="{7A35C8C7-2AF4-4665-B169-C61D8048E183}" destId="{F5797B5A-85D9-4B2F-8981-13F7A0DDFF53}" srcOrd="0" destOrd="0" presId="urn:microsoft.com/office/officeart/2005/8/layout/hProcess6"/>
    <dgm:cxn modelId="{D1DB1A3F-632A-4643-86F1-CD77B7217709}" type="presParOf" srcId="{7A35C8C7-2AF4-4665-B169-C61D8048E183}" destId="{E5E5353A-4F0E-47A6-96CB-0EF7E9001B86}" srcOrd="1" destOrd="0" presId="urn:microsoft.com/office/officeart/2005/8/layout/hProcess6"/>
    <dgm:cxn modelId="{D82FB1F5-18E7-4CA3-BEF3-E7FD0F0F832E}" type="presParOf" srcId="{7A35C8C7-2AF4-4665-B169-C61D8048E183}" destId="{2B6FE7C6-C96C-45D4-A301-EE4602D970C9}" srcOrd="2" destOrd="0" presId="urn:microsoft.com/office/officeart/2005/8/layout/hProcess6"/>
    <dgm:cxn modelId="{CC9637B4-8C03-4A8C-8439-2E940EF6A62B}" type="presParOf" srcId="{7A35C8C7-2AF4-4665-B169-C61D8048E183}" destId="{7DF1339C-D9DB-44EA-A5AD-914B18290CF4}" srcOrd="3" destOrd="0" presId="urn:microsoft.com/office/officeart/2005/8/layout/hProcess6"/>
    <dgm:cxn modelId="{FB57C385-E972-4037-8217-C2D839DE2FDA}" type="presParOf" srcId="{A038F8E6-4AF4-459E-BED8-B26E2747F710}" destId="{513E189F-215A-463C-A1D4-DC7C64E7A1DF}" srcOrd="3" destOrd="0" presId="urn:microsoft.com/office/officeart/2005/8/layout/hProcess6"/>
    <dgm:cxn modelId="{F723AFB4-307A-4AB1-9E17-001FFF712E31}" type="presParOf" srcId="{A038F8E6-4AF4-459E-BED8-B26E2747F710}" destId="{9DC60FBF-CD1B-46ED-A969-44C68F22F16E}" srcOrd="4" destOrd="0" presId="urn:microsoft.com/office/officeart/2005/8/layout/hProcess6"/>
    <dgm:cxn modelId="{601FA374-EC71-4D79-A3E9-156DF44B8286}" type="presParOf" srcId="{9DC60FBF-CD1B-46ED-A969-44C68F22F16E}" destId="{C155E1CE-47E1-49CE-8259-D40F2655DCC3}" srcOrd="0" destOrd="0" presId="urn:microsoft.com/office/officeart/2005/8/layout/hProcess6"/>
    <dgm:cxn modelId="{0EF8C39F-2072-4DF5-A854-C579F484A3BD}" type="presParOf" srcId="{9DC60FBF-CD1B-46ED-A969-44C68F22F16E}" destId="{4C6B2E2B-279E-415B-99EA-91C944DA5E33}" srcOrd="1" destOrd="0" presId="urn:microsoft.com/office/officeart/2005/8/layout/hProcess6"/>
    <dgm:cxn modelId="{3B92259E-BEED-4E38-93E6-CEC2A3A9177D}" type="presParOf" srcId="{9DC60FBF-CD1B-46ED-A969-44C68F22F16E}" destId="{938BE235-E909-4A0E-AADB-7FA5084B429E}" srcOrd="2" destOrd="0" presId="urn:microsoft.com/office/officeart/2005/8/layout/hProcess6"/>
    <dgm:cxn modelId="{A02C73CB-2DAE-4462-9F08-136A95D6AA00}" type="presParOf" srcId="{9DC60FBF-CD1B-46ED-A969-44C68F22F16E}" destId="{A5F90DBF-B005-4E42-815A-857631F4616E}" srcOrd="3" destOrd="0" presId="urn:microsoft.com/office/officeart/2005/8/layout/hProcess6"/>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371D4D-DCE2-43B6-92D8-215CD025B4F2}"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B3A9459E-732C-45DC-80C1-374E5A439AC6}">
      <dgm:prSet phldrT="[Text]"/>
      <dgm:spPr/>
      <dgm:t>
        <a:bodyPr/>
        <a:lstStyle/>
        <a:p>
          <a:r>
            <a:rPr lang="en-US" dirty="0" smtClean="0"/>
            <a:t>$3.21 Billion</a:t>
          </a:r>
          <a:endParaRPr lang="en-US" dirty="0"/>
        </a:p>
      </dgm:t>
    </dgm:pt>
    <dgm:pt modelId="{D6141D8A-148C-44B8-86E9-942A88181C6A}" type="parTrans" cxnId="{EA84C8A1-9FC4-45AB-8A33-8FF53C1E73AD}">
      <dgm:prSet/>
      <dgm:spPr/>
      <dgm:t>
        <a:bodyPr/>
        <a:lstStyle/>
        <a:p>
          <a:endParaRPr lang="en-US"/>
        </a:p>
      </dgm:t>
    </dgm:pt>
    <dgm:pt modelId="{03C4474C-0E79-4BD4-AEE4-C1BF6E34010C}" type="sibTrans" cxnId="{EA84C8A1-9FC4-45AB-8A33-8FF53C1E73AD}">
      <dgm:prSet/>
      <dgm:spPr/>
      <dgm:t>
        <a:bodyPr/>
        <a:lstStyle/>
        <a:p>
          <a:endParaRPr lang="en-US"/>
        </a:p>
      </dgm:t>
    </dgm:pt>
    <dgm:pt modelId="{BF901100-1FCB-487C-84AD-1DB897CDC25C}">
      <dgm:prSet phldrT="[Text]"/>
      <dgm:spPr/>
      <dgm:t>
        <a:bodyPr/>
        <a:lstStyle/>
        <a:p>
          <a:r>
            <a:rPr lang="en-US" dirty="0" smtClean="0"/>
            <a:t>Savings in oil purchases</a:t>
          </a:r>
          <a:endParaRPr lang="en-US" dirty="0"/>
        </a:p>
      </dgm:t>
    </dgm:pt>
    <dgm:pt modelId="{E3888239-E394-4052-A50D-9B0F7FABA6A1}" type="parTrans" cxnId="{03A1B8AF-5E68-4D8F-A7EC-6679D66C33C9}">
      <dgm:prSet/>
      <dgm:spPr/>
      <dgm:t>
        <a:bodyPr/>
        <a:lstStyle/>
        <a:p>
          <a:endParaRPr lang="en-US"/>
        </a:p>
      </dgm:t>
    </dgm:pt>
    <dgm:pt modelId="{9F26E859-2413-4156-8CDF-ECBAD904D05C}" type="sibTrans" cxnId="{03A1B8AF-5E68-4D8F-A7EC-6679D66C33C9}">
      <dgm:prSet/>
      <dgm:spPr/>
      <dgm:t>
        <a:bodyPr/>
        <a:lstStyle/>
        <a:p>
          <a:endParaRPr lang="en-US"/>
        </a:p>
      </dgm:t>
    </dgm:pt>
    <dgm:pt modelId="{C9AD4D07-D22B-4661-81A7-2308227F5311}">
      <dgm:prSet phldrT="[Text]"/>
      <dgm:spPr/>
      <dgm:t>
        <a:bodyPr/>
        <a:lstStyle/>
        <a:p>
          <a:r>
            <a:rPr lang="en-US" dirty="0" smtClean="0"/>
            <a:t>$55.2 Billion</a:t>
          </a:r>
          <a:endParaRPr lang="en-US" dirty="0"/>
        </a:p>
      </dgm:t>
    </dgm:pt>
    <dgm:pt modelId="{C45F5383-F929-43BC-9DC9-3C7440121724}" type="parTrans" cxnId="{20E26D56-1761-4ECE-B027-C66ABC321F7B}">
      <dgm:prSet/>
      <dgm:spPr/>
      <dgm:t>
        <a:bodyPr/>
        <a:lstStyle/>
        <a:p>
          <a:endParaRPr lang="en-US"/>
        </a:p>
      </dgm:t>
    </dgm:pt>
    <dgm:pt modelId="{3DE8BEAD-380D-4558-9F19-0E97AB833887}" type="sibTrans" cxnId="{20E26D56-1761-4ECE-B027-C66ABC321F7B}">
      <dgm:prSet/>
      <dgm:spPr/>
      <dgm:t>
        <a:bodyPr/>
        <a:lstStyle/>
        <a:p>
          <a:endParaRPr lang="en-US"/>
        </a:p>
      </dgm:t>
    </dgm:pt>
    <dgm:pt modelId="{4E8A74AF-B105-4D0F-A270-38B3F92E25C7}">
      <dgm:prSet phldrT="[Text]"/>
      <dgm:spPr/>
      <dgm:t>
        <a:bodyPr/>
        <a:lstStyle/>
        <a:p>
          <a:r>
            <a:rPr lang="en-US" dirty="0" smtClean="0"/>
            <a:t>Savings to the U.S. GDP</a:t>
          </a:r>
          <a:endParaRPr lang="en-US" dirty="0"/>
        </a:p>
      </dgm:t>
    </dgm:pt>
    <dgm:pt modelId="{7259BE17-B1EC-4C76-941F-1171058ABBD1}" type="parTrans" cxnId="{59F91DA1-B24E-4E32-9D9B-446BA452BC9A}">
      <dgm:prSet/>
      <dgm:spPr/>
      <dgm:t>
        <a:bodyPr/>
        <a:lstStyle/>
        <a:p>
          <a:endParaRPr lang="en-US"/>
        </a:p>
      </dgm:t>
    </dgm:pt>
    <dgm:pt modelId="{AD2F44FD-F877-440B-BC09-4E1F87D6B06D}" type="sibTrans" cxnId="{59F91DA1-B24E-4E32-9D9B-446BA452BC9A}">
      <dgm:prSet/>
      <dgm:spPr/>
      <dgm:t>
        <a:bodyPr/>
        <a:lstStyle/>
        <a:p>
          <a:endParaRPr lang="en-US"/>
        </a:p>
      </dgm:t>
    </dgm:pt>
    <dgm:pt modelId="{5677FF87-45E3-444E-9E54-6C4C4261EDC7}">
      <dgm:prSet phldrT="[Text]"/>
      <dgm:spPr/>
      <dgm:t>
        <a:bodyPr/>
        <a:lstStyle/>
        <a:p>
          <a:r>
            <a:rPr lang="en-US" dirty="0" smtClean="0"/>
            <a:t>$83.6 Billion</a:t>
          </a:r>
          <a:endParaRPr lang="en-US" dirty="0"/>
        </a:p>
      </dgm:t>
    </dgm:pt>
    <dgm:pt modelId="{387DB889-E7A9-4266-89D0-D14CFADEE68A}" type="parTrans" cxnId="{2477857E-2FC1-4677-A384-5FCFAEE1CB3B}">
      <dgm:prSet/>
      <dgm:spPr/>
      <dgm:t>
        <a:bodyPr/>
        <a:lstStyle/>
        <a:p>
          <a:endParaRPr lang="en-US"/>
        </a:p>
      </dgm:t>
    </dgm:pt>
    <dgm:pt modelId="{9EA424DD-7407-4AD9-ADF7-D41DBCA3B0EB}" type="sibTrans" cxnId="{2477857E-2FC1-4677-A384-5FCFAEE1CB3B}">
      <dgm:prSet/>
      <dgm:spPr/>
      <dgm:t>
        <a:bodyPr/>
        <a:lstStyle/>
        <a:p>
          <a:endParaRPr lang="en-US"/>
        </a:p>
      </dgm:t>
    </dgm:pt>
    <dgm:pt modelId="{5E4A9DC1-3967-44C7-B6B7-CD49481BF3BF}">
      <dgm:prSet phldrT="[Text]"/>
      <dgm:spPr/>
      <dgm:t>
        <a:bodyPr/>
        <a:lstStyle/>
        <a:p>
          <a:r>
            <a:rPr lang="en-US" dirty="0" smtClean="0"/>
            <a:t>Estimated savings of the worldwide impact</a:t>
          </a:r>
          <a:endParaRPr lang="en-US" dirty="0"/>
        </a:p>
      </dgm:t>
    </dgm:pt>
    <dgm:pt modelId="{FC030FB1-6AA5-40F3-907E-55081D96C5D2}" type="parTrans" cxnId="{529CA1C9-8170-48C1-80C9-C25C10B49193}">
      <dgm:prSet/>
      <dgm:spPr/>
      <dgm:t>
        <a:bodyPr/>
        <a:lstStyle/>
        <a:p>
          <a:endParaRPr lang="en-US"/>
        </a:p>
      </dgm:t>
    </dgm:pt>
    <dgm:pt modelId="{C948AB9A-9A0B-401E-9188-63834E5EA7DC}" type="sibTrans" cxnId="{529CA1C9-8170-48C1-80C9-C25C10B49193}">
      <dgm:prSet/>
      <dgm:spPr/>
      <dgm:t>
        <a:bodyPr/>
        <a:lstStyle/>
        <a:p>
          <a:endParaRPr lang="en-US"/>
        </a:p>
      </dgm:t>
    </dgm:pt>
    <dgm:pt modelId="{0919EE81-A550-4A08-89BA-7E1742F62D8D}" type="pres">
      <dgm:prSet presAssocID="{41371D4D-DCE2-43B6-92D8-215CD025B4F2}" presName="Name0" presStyleCnt="0">
        <dgm:presLayoutVars>
          <dgm:dir/>
          <dgm:animLvl val="lvl"/>
          <dgm:resizeHandles val="exact"/>
        </dgm:presLayoutVars>
      </dgm:prSet>
      <dgm:spPr/>
      <dgm:t>
        <a:bodyPr/>
        <a:lstStyle/>
        <a:p>
          <a:endParaRPr lang="en-US"/>
        </a:p>
      </dgm:t>
    </dgm:pt>
    <dgm:pt modelId="{FA7E49A7-C434-48FF-8CA4-56CA54C2A9B5}" type="pres">
      <dgm:prSet presAssocID="{B3A9459E-732C-45DC-80C1-374E5A439AC6}" presName="linNode" presStyleCnt="0"/>
      <dgm:spPr/>
      <dgm:t>
        <a:bodyPr/>
        <a:lstStyle/>
        <a:p>
          <a:endParaRPr lang="en-US"/>
        </a:p>
      </dgm:t>
    </dgm:pt>
    <dgm:pt modelId="{681E6268-5845-4C16-B9DC-9EA1EAD274AC}" type="pres">
      <dgm:prSet presAssocID="{B3A9459E-732C-45DC-80C1-374E5A439AC6}" presName="parentText" presStyleLbl="node1" presStyleIdx="0" presStyleCnt="3" custLinFactNeighborY="-4522">
        <dgm:presLayoutVars>
          <dgm:chMax val="1"/>
          <dgm:bulletEnabled val="1"/>
        </dgm:presLayoutVars>
      </dgm:prSet>
      <dgm:spPr/>
      <dgm:t>
        <a:bodyPr/>
        <a:lstStyle/>
        <a:p>
          <a:endParaRPr lang="en-US"/>
        </a:p>
      </dgm:t>
    </dgm:pt>
    <dgm:pt modelId="{0E0A4D33-43BC-480E-82B5-356403C6FB3A}" type="pres">
      <dgm:prSet presAssocID="{B3A9459E-732C-45DC-80C1-374E5A439AC6}" presName="descendantText" presStyleLbl="alignAccFollowNode1" presStyleIdx="0" presStyleCnt="3">
        <dgm:presLayoutVars>
          <dgm:bulletEnabled val="1"/>
        </dgm:presLayoutVars>
      </dgm:prSet>
      <dgm:spPr/>
      <dgm:t>
        <a:bodyPr/>
        <a:lstStyle/>
        <a:p>
          <a:endParaRPr lang="en-US"/>
        </a:p>
      </dgm:t>
    </dgm:pt>
    <dgm:pt modelId="{FDA483F0-5CEA-4385-8A67-382A6FA12343}" type="pres">
      <dgm:prSet presAssocID="{03C4474C-0E79-4BD4-AEE4-C1BF6E34010C}" presName="sp" presStyleCnt="0"/>
      <dgm:spPr/>
      <dgm:t>
        <a:bodyPr/>
        <a:lstStyle/>
        <a:p>
          <a:endParaRPr lang="en-US"/>
        </a:p>
      </dgm:t>
    </dgm:pt>
    <dgm:pt modelId="{3A6047E6-A466-4A69-98AB-3094ECB6316B}" type="pres">
      <dgm:prSet presAssocID="{C9AD4D07-D22B-4661-81A7-2308227F5311}" presName="linNode" presStyleCnt="0"/>
      <dgm:spPr/>
      <dgm:t>
        <a:bodyPr/>
        <a:lstStyle/>
        <a:p>
          <a:endParaRPr lang="en-US"/>
        </a:p>
      </dgm:t>
    </dgm:pt>
    <dgm:pt modelId="{B168EA41-1E5E-4A8E-80C0-9466126DE3B4}" type="pres">
      <dgm:prSet presAssocID="{C9AD4D07-D22B-4661-81A7-2308227F5311}" presName="parentText" presStyleLbl="node1" presStyleIdx="1" presStyleCnt="3">
        <dgm:presLayoutVars>
          <dgm:chMax val="1"/>
          <dgm:bulletEnabled val="1"/>
        </dgm:presLayoutVars>
      </dgm:prSet>
      <dgm:spPr/>
      <dgm:t>
        <a:bodyPr/>
        <a:lstStyle/>
        <a:p>
          <a:endParaRPr lang="en-US"/>
        </a:p>
      </dgm:t>
    </dgm:pt>
    <dgm:pt modelId="{47D6A1E1-7F3E-4D95-B792-79208F87C2CF}" type="pres">
      <dgm:prSet presAssocID="{C9AD4D07-D22B-4661-81A7-2308227F5311}" presName="descendantText" presStyleLbl="alignAccFollowNode1" presStyleIdx="1" presStyleCnt="3">
        <dgm:presLayoutVars>
          <dgm:bulletEnabled val="1"/>
        </dgm:presLayoutVars>
      </dgm:prSet>
      <dgm:spPr/>
      <dgm:t>
        <a:bodyPr/>
        <a:lstStyle/>
        <a:p>
          <a:endParaRPr lang="en-US"/>
        </a:p>
      </dgm:t>
    </dgm:pt>
    <dgm:pt modelId="{69487D47-43B7-4486-AD33-8E2AFB3BCFAA}" type="pres">
      <dgm:prSet presAssocID="{3DE8BEAD-380D-4558-9F19-0E97AB833887}" presName="sp" presStyleCnt="0"/>
      <dgm:spPr/>
      <dgm:t>
        <a:bodyPr/>
        <a:lstStyle/>
        <a:p>
          <a:endParaRPr lang="en-US"/>
        </a:p>
      </dgm:t>
    </dgm:pt>
    <dgm:pt modelId="{DE095A3C-04A9-422B-A74F-B964417DBED4}" type="pres">
      <dgm:prSet presAssocID="{5677FF87-45E3-444E-9E54-6C4C4261EDC7}" presName="linNode" presStyleCnt="0"/>
      <dgm:spPr/>
      <dgm:t>
        <a:bodyPr/>
        <a:lstStyle/>
        <a:p>
          <a:endParaRPr lang="en-US"/>
        </a:p>
      </dgm:t>
    </dgm:pt>
    <dgm:pt modelId="{2327B6AD-B03D-4889-AA73-CB7812DCE8E9}" type="pres">
      <dgm:prSet presAssocID="{5677FF87-45E3-444E-9E54-6C4C4261EDC7}" presName="parentText" presStyleLbl="node1" presStyleIdx="2" presStyleCnt="3">
        <dgm:presLayoutVars>
          <dgm:chMax val="1"/>
          <dgm:bulletEnabled val="1"/>
        </dgm:presLayoutVars>
      </dgm:prSet>
      <dgm:spPr/>
      <dgm:t>
        <a:bodyPr/>
        <a:lstStyle/>
        <a:p>
          <a:endParaRPr lang="en-US"/>
        </a:p>
      </dgm:t>
    </dgm:pt>
    <dgm:pt modelId="{4039DFA0-1DD9-4B23-9B85-9B1CE4CC7DEA}" type="pres">
      <dgm:prSet presAssocID="{5677FF87-45E3-444E-9E54-6C4C4261EDC7}" presName="descendantText" presStyleLbl="alignAccFollowNode1" presStyleIdx="2" presStyleCnt="3">
        <dgm:presLayoutVars>
          <dgm:bulletEnabled val="1"/>
        </dgm:presLayoutVars>
      </dgm:prSet>
      <dgm:spPr/>
      <dgm:t>
        <a:bodyPr/>
        <a:lstStyle/>
        <a:p>
          <a:endParaRPr lang="en-US"/>
        </a:p>
      </dgm:t>
    </dgm:pt>
  </dgm:ptLst>
  <dgm:cxnLst>
    <dgm:cxn modelId="{529CA1C9-8170-48C1-80C9-C25C10B49193}" srcId="{5677FF87-45E3-444E-9E54-6C4C4261EDC7}" destId="{5E4A9DC1-3967-44C7-B6B7-CD49481BF3BF}" srcOrd="0" destOrd="0" parTransId="{FC030FB1-6AA5-40F3-907E-55081D96C5D2}" sibTransId="{C948AB9A-9A0B-401E-9188-63834E5EA7DC}"/>
    <dgm:cxn modelId="{BD8016D4-4553-444B-BBE9-AD4D97DB7347}" type="presOf" srcId="{5E4A9DC1-3967-44C7-B6B7-CD49481BF3BF}" destId="{4039DFA0-1DD9-4B23-9B85-9B1CE4CC7DEA}" srcOrd="0" destOrd="0" presId="urn:microsoft.com/office/officeart/2005/8/layout/vList5"/>
    <dgm:cxn modelId="{DF55E5D3-406A-4286-B2B5-4626B9C9977A}" type="presOf" srcId="{B3A9459E-732C-45DC-80C1-374E5A439AC6}" destId="{681E6268-5845-4C16-B9DC-9EA1EAD274AC}" srcOrd="0" destOrd="0" presId="urn:microsoft.com/office/officeart/2005/8/layout/vList5"/>
    <dgm:cxn modelId="{03A1B8AF-5E68-4D8F-A7EC-6679D66C33C9}" srcId="{B3A9459E-732C-45DC-80C1-374E5A439AC6}" destId="{BF901100-1FCB-487C-84AD-1DB897CDC25C}" srcOrd="0" destOrd="0" parTransId="{E3888239-E394-4052-A50D-9B0F7FABA6A1}" sibTransId="{9F26E859-2413-4156-8CDF-ECBAD904D05C}"/>
    <dgm:cxn modelId="{6B16D0E4-4194-41B4-816D-F362659D2C53}" type="presOf" srcId="{5677FF87-45E3-444E-9E54-6C4C4261EDC7}" destId="{2327B6AD-B03D-4889-AA73-CB7812DCE8E9}" srcOrd="0" destOrd="0" presId="urn:microsoft.com/office/officeart/2005/8/layout/vList5"/>
    <dgm:cxn modelId="{52E4B983-5307-47E3-9DB5-8995A2F129C3}" type="presOf" srcId="{BF901100-1FCB-487C-84AD-1DB897CDC25C}" destId="{0E0A4D33-43BC-480E-82B5-356403C6FB3A}" srcOrd="0" destOrd="0" presId="urn:microsoft.com/office/officeart/2005/8/layout/vList5"/>
    <dgm:cxn modelId="{BC596132-7D37-4B4D-8E9E-8895E40BD790}" type="presOf" srcId="{41371D4D-DCE2-43B6-92D8-215CD025B4F2}" destId="{0919EE81-A550-4A08-89BA-7E1742F62D8D}" srcOrd="0" destOrd="0" presId="urn:microsoft.com/office/officeart/2005/8/layout/vList5"/>
    <dgm:cxn modelId="{EA84C8A1-9FC4-45AB-8A33-8FF53C1E73AD}" srcId="{41371D4D-DCE2-43B6-92D8-215CD025B4F2}" destId="{B3A9459E-732C-45DC-80C1-374E5A439AC6}" srcOrd="0" destOrd="0" parTransId="{D6141D8A-148C-44B8-86E9-942A88181C6A}" sibTransId="{03C4474C-0E79-4BD4-AEE4-C1BF6E34010C}"/>
    <dgm:cxn modelId="{2477857E-2FC1-4677-A384-5FCFAEE1CB3B}" srcId="{41371D4D-DCE2-43B6-92D8-215CD025B4F2}" destId="{5677FF87-45E3-444E-9E54-6C4C4261EDC7}" srcOrd="2" destOrd="0" parTransId="{387DB889-E7A9-4266-89D0-D14CFADEE68A}" sibTransId="{9EA424DD-7407-4AD9-ADF7-D41DBCA3B0EB}"/>
    <dgm:cxn modelId="{9960E387-D870-4643-B754-133F3B8BFB65}" type="presOf" srcId="{4E8A74AF-B105-4D0F-A270-38B3F92E25C7}" destId="{47D6A1E1-7F3E-4D95-B792-79208F87C2CF}" srcOrd="0" destOrd="0" presId="urn:microsoft.com/office/officeart/2005/8/layout/vList5"/>
    <dgm:cxn modelId="{59F91DA1-B24E-4E32-9D9B-446BA452BC9A}" srcId="{C9AD4D07-D22B-4661-81A7-2308227F5311}" destId="{4E8A74AF-B105-4D0F-A270-38B3F92E25C7}" srcOrd="0" destOrd="0" parTransId="{7259BE17-B1EC-4C76-941F-1171058ABBD1}" sibTransId="{AD2F44FD-F877-440B-BC09-4E1F87D6B06D}"/>
    <dgm:cxn modelId="{C8FC582F-5313-489E-9EF1-819B045D836A}" type="presOf" srcId="{C9AD4D07-D22B-4661-81A7-2308227F5311}" destId="{B168EA41-1E5E-4A8E-80C0-9466126DE3B4}" srcOrd="0" destOrd="0" presId="urn:microsoft.com/office/officeart/2005/8/layout/vList5"/>
    <dgm:cxn modelId="{20E26D56-1761-4ECE-B027-C66ABC321F7B}" srcId="{41371D4D-DCE2-43B6-92D8-215CD025B4F2}" destId="{C9AD4D07-D22B-4661-81A7-2308227F5311}" srcOrd="1" destOrd="0" parTransId="{C45F5383-F929-43BC-9DC9-3C7440121724}" sibTransId="{3DE8BEAD-380D-4558-9F19-0E97AB833887}"/>
    <dgm:cxn modelId="{9741E955-82EE-4EF0-A720-64BF0076E195}" type="presParOf" srcId="{0919EE81-A550-4A08-89BA-7E1742F62D8D}" destId="{FA7E49A7-C434-48FF-8CA4-56CA54C2A9B5}" srcOrd="0" destOrd="0" presId="urn:microsoft.com/office/officeart/2005/8/layout/vList5"/>
    <dgm:cxn modelId="{87F95870-16C4-4F2A-A823-2B922C6EDD53}" type="presParOf" srcId="{FA7E49A7-C434-48FF-8CA4-56CA54C2A9B5}" destId="{681E6268-5845-4C16-B9DC-9EA1EAD274AC}" srcOrd="0" destOrd="0" presId="urn:microsoft.com/office/officeart/2005/8/layout/vList5"/>
    <dgm:cxn modelId="{12D1146E-24E1-488D-80A7-6B48C63E3835}" type="presParOf" srcId="{FA7E49A7-C434-48FF-8CA4-56CA54C2A9B5}" destId="{0E0A4D33-43BC-480E-82B5-356403C6FB3A}" srcOrd="1" destOrd="0" presId="urn:microsoft.com/office/officeart/2005/8/layout/vList5"/>
    <dgm:cxn modelId="{ADC3A6B6-9E1B-460D-9F8F-7DCDB98F18FB}" type="presParOf" srcId="{0919EE81-A550-4A08-89BA-7E1742F62D8D}" destId="{FDA483F0-5CEA-4385-8A67-382A6FA12343}" srcOrd="1" destOrd="0" presId="urn:microsoft.com/office/officeart/2005/8/layout/vList5"/>
    <dgm:cxn modelId="{F532E020-6D57-4524-83CD-72C858E6A16A}" type="presParOf" srcId="{0919EE81-A550-4A08-89BA-7E1742F62D8D}" destId="{3A6047E6-A466-4A69-98AB-3094ECB6316B}" srcOrd="2" destOrd="0" presId="urn:microsoft.com/office/officeart/2005/8/layout/vList5"/>
    <dgm:cxn modelId="{727F051E-C974-43BE-8AFF-7AB46C956769}" type="presParOf" srcId="{3A6047E6-A466-4A69-98AB-3094ECB6316B}" destId="{B168EA41-1E5E-4A8E-80C0-9466126DE3B4}" srcOrd="0" destOrd="0" presId="urn:microsoft.com/office/officeart/2005/8/layout/vList5"/>
    <dgm:cxn modelId="{28C0D8E3-3B9D-4EAF-A32B-CCB5278CC1CE}" type="presParOf" srcId="{3A6047E6-A466-4A69-98AB-3094ECB6316B}" destId="{47D6A1E1-7F3E-4D95-B792-79208F87C2CF}" srcOrd="1" destOrd="0" presId="urn:microsoft.com/office/officeart/2005/8/layout/vList5"/>
    <dgm:cxn modelId="{747D916A-2AEB-4B8E-96E6-7C60EADAF847}" type="presParOf" srcId="{0919EE81-A550-4A08-89BA-7E1742F62D8D}" destId="{69487D47-43B7-4486-AD33-8E2AFB3BCFAA}" srcOrd="3" destOrd="0" presId="urn:microsoft.com/office/officeart/2005/8/layout/vList5"/>
    <dgm:cxn modelId="{E898A62C-7087-4C86-8C71-200B4003B510}" type="presParOf" srcId="{0919EE81-A550-4A08-89BA-7E1742F62D8D}" destId="{DE095A3C-04A9-422B-A74F-B964417DBED4}" srcOrd="4" destOrd="0" presId="urn:microsoft.com/office/officeart/2005/8/layout/vList5"/>
    <dgm:cxn modelId="{59D1664C-0756-4D18-A417-3298AA779385}" type="presParOf" srcId="{DE095A3C-04A9-422B-A74F-B964417DBED4}" destId="{2327B6AD-B03D-4889-AA73-CB7812DCE8E9}" srcOrd="0" destOrd="0" presId="urn:microsoft.com/office/officeart/2005/8/layout/vList5"/>
    <dgm:cxn modelId="{354632E0-F295-4BE3-9451-78BD14016663}" type="presParOf" srcId="{DE095A3C-04A9-422B-A74F-B964417DBED4}" destId="{4039DFA0-1DD9-4B23-9B85-9B1CE4CC7DE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01CD15-DB6D-41B2-823C-870E1A293722}">
      <dsp:nvSpPr>
        <dsp:cNvPr id="0" name=""/>
        <dsp:cNvSpPr/>
      </dsp:nvSpPr>
      <dsp:spPr>
        <a:xfrm rot="1601592">
          <a:off x="0" y="971943"/>
          <a:ext cx="5715000" cy="1942312"/>
        </a:xfrm>
        <a:prstGeom prst="rightArrow">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1901B-234D-4440-8B05-3DF2F1DF756A}">
      <dsp:nvSpPr>
        <dsp:cNvPr id="0" name=""/>
        <dsp:cNvSpPr/>
      </dsp:nvSpPr>
      <dsp:spPr>
        <a:xfrm>
          <a:off x="3810002" y="2209798"/>
          <a:ext cx="1377125" cy="97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Buildup and Involvement</a:t>
          </a:r>
          <a:endParaRPr lang="en-US" sz="2000" kern="1200" dirty="0">
            <a:latin typeface="+mn-lt"/>
          </a:endParaRPr>
        </a:p>
      </dsp:txBody>
      <dsp:txXfrm>
        <a:off x="3810002" y="2209798"/>
        <a:ext cx="1377125" cy="971156"/>
      </dsp:txXfrm>
    </dsp:sp>
    <dsp:sp modelId="{736E823C-595E-42A9-92CD-936BADD5D51E}">
      <dsp:nvSpPr>
        <dsp:cNvPr id="0" name=""/>
        <dsp:cNvSpPr/>
      </dsp:nvSpPr>
      <dsp:spPr>
        <a:xfrm>
          <a:off x="2113824" y="1457521"/>
          <a:ext cx="1377125" cy="97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Events in Europe</a:t>
          </a:r>
          <a:endParaRPr lang="en-US" sz="2000" kern="1200" dirty="0">
            <a:latin typeface="+mn-lt"/>
          </a:endParaRPr>
        </a:p>
      </dsp:txBody>
      <dsp:txXfrm>
        <a:off x="2113824" y="1457521"/>
        <a:ext cx="1377125" cy="971156"/>
      </dsp:txXfrm>
    </dsp:sp>
    <dsp:sp modelId="{7402E3A1-DFD2-49CE-8A17-0C0E2ECBAB0E}">
      <dsp:nvSpPr>
        <dsp:cNvPr id="0" name=""/>
        <dsp:cNvSpPr/>
      </dsp:nvSpPr>
      <dsp:spPr>
        <a:xfrm>
          <a:off x="457197" y="685802"/>
          <a:ext cx="1377125" cy="97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New Deal</a:t>
          </a:r>
          <a:endParaRPr lang="en-US" sz="2000" kern="1200" dirty="0">
            <a:latin typeface="+mn-lt"/>
          </a:endParaRPr>
        </a:p>
      </dsp:txBody>
      <dsp:txXfrm>
        <a:off x="457197" y="685802"/>
        <a:ext cx="1377125" cy="9711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9C455C-AB90-4C4F-B80A-A3E5D47430A6}" type="datetimeFigureOut">
              <a:rPr lang="en-US"/>
              <a:pPr>
                <a:defRPr/>
              </a:pPr>
              <a:t>4/6/2013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9D48349-D4B9-4522-9759-387A86E3C0DD}" type="slidenum">
              <a:rPr lang="en-US"/>
              <a:pPr>
                <a:defRPr/>
              </a:pPr>
              <a:t>‹#›</a:t>
            </a:fld>
            <a:endParaRPr lang="en-US"/>
          </a:p>
        </p:txBody>
      </p:sp>
    </p:spTree>
    <p:extLst>
      <p:ext uri="{BB962C8B-B14F-4D97-AF65-F5344CB8AC3E}">
        <p14:creationId xmlns:p14="http://schemas.microsoft.com/office/powerpoint/2010/main" xmlns="" val="2861294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buFont typeface="Arial" pitchFamily="34" charset="0"/>
              <a:buChar char="•"/>
            </a:pPr>
            <a:r>
              <a:rPr lang="en-US" sz="1200" kern="1200" dirty="0" smtClean="0">
                <a:solidFill>
                  <a:schemeClr val="tx1"/>
                </a:solidFill>
                <a:latin typeface="+mn-lt"/>
                <a:ea typeface="+mn-ea"/>
                <a:cs typeface="+mn-cs"/>
              </a:rPr>
              <a:t>Introduction and World War II: A Shift to Totality- Ian Proctor</a:t>
            </a:r>
          </a:p>
          <a:p>
            <a:pPr rtl="0" fontAlgn="base">
              <a:buFont typeface="Arial" pitchFamily="34" charset="0"/>
              <a:buChar char="•"/>
            </a:pPr>
            <a:r>
              <a:rPr lang="en-US" sz="1200" kern="1200" dirty="0" smtClean="0">
                <a:solidFill>
                  <a:schemeClr val="tx1"/>
                </a:solidFill>
                <a:latin typeface="+mn-lt"/>
                <a:ea typeface="+mn-ea"/>
                <a:cs typeface="+mn-cs"/>
              </a:rPr>
              <a:t>Korea: The Emergence of the Military-Industrial Complex- Nils Kruse</a:t>
            </a:r>
          </a:p>
          <a:p>
            <a:pPr rtl="0" fontAlgn="base">
              <a:buFont typeface="Arial" pitchFamily="34" charset="0"/>
              <a:buChar char="•"/>
            </a:pPr>
            <a:r>
              <a:rPr lang="en-US" sz="1200" kern="1200" dirty="0" smtClean="0">
                <a:solidFill>
                  <a:schemeClr val="tx1"/>
                </a:solidFill>
                <a:latin typeface="+mn-lt"/>
                <a:ea typeface="+mn-ea"/>
                <a:cs typeface="+mn-cs"/>
              </a:rPr>
              <a:t>The Vietnam Nexus: War at Home and Abroad- Caroline Larsson</a:t>
            </a:r>
          </a:p>
          <a:p>
            <a:pPr rtl="0" fontAlgn="base">
              <a:buFont typeface="Arial" pitchFamily="34" charset="0"/>
              <a:buChar char="•"/>
            </a:pPr>
            <a:r>
              <a:rPr lang="en-US" sz="1200" kern="1200" dirty="0" smtClean="0">
                <a:solidFill>
                  <a:schemeClr val="tx1"/>
                </a:solidFill>
                <a:latin typeface="+mn-lt"/>
                <a:ea typeface="+mn-ea"/>
                <a:cs typeface="+mn-cs"/>
              </a:rPr>
              <a:t>The Entrance into the Gulf- Nicole </a:t>
            </a:r>
            <a:r>
              <a:rPr lang="en-US" sz="1200" kern="1200" dirty="0" err="1" smtClean="0">
                <a:solidFill>
                  <a:schemeClr val="tx1"/>
                </a:solidFill>
                <a:latin typeface="+mn-lt"/>
                <a:ea typeface="+mn-ea"/>
                <a:cs typeface="+mn-cs"/>
              </a:rPr>
              <a:t>Longobardo</a:t>
            </a:r>
            <a:r>
              <a:rPr lang="en-US" sz="1200" kern="1200" dirty="0" smtClean="0">
                <a:solidFill>
                  <a:schemeClr val="tx1"/>
                </a:solidFill>
                <a:latin typeface="+mn-lt"/>
                <a:ea typeface="+mn-ea"/>
                <a:cs typeface="+mn-cs"/>
              </a:rPr>
              <a:t> </a:t>
            </a:r>
          </a:p>
          <a:p>
            <a:pPr rtl="0" fontAlgn="base">
              <a:buFont typeface="Arial" pitchFamily="34" charset="0"/>
              <a:buChar char="•"/>
            </a:pPr>
            <a:r>
              <a:rPr lang="en-US" sz="1200" kern="1200" dirty="0" smtClean="0">
                <a:solidFill>
                  <a:schemeClr val="tx1"/>
                </a:solidFill>
                <a:latin typeface="+mn-lt"/>
                <a:ea typeface="+mn-ea"/>
                <a:cs typeface="+mn-cs"/>
              </a:rPr>
              <a:t>The War on Terror and Its Ramifications- Maggie </a:t>
            </a:r>
            <a:r>
              <a:rPr lang="en-US" sz="1200" kern="1200" dirty="0" err="1" smtClean="0">
                <a:solidFill>
                  <a:schemeClr val="tx1"/>
                </a:solidFill>
                <a:latin typeface="+mn-lt"/>
                <a:ea typeface="+mn-ea"/>
                <a:cs typeface="+mn-cs"/>
              </a:rPr>
              <a:t>Mergen</a:t>
            </a:r>
            <a:r>
              <a:rPr lang="en-US" sz="1200" kern="1200" dirty="0" smtClean="0">
                <a:solidFill>
                  <a:schemeClr val="tx1"/>
                </a:solidFill>
                <a:latin typeface="+mn-lt"/>
                <a:ea typeface="+mn-ea"/>
                <a:cs typeface="+mn-cs"/>
              </a:rPr>
              <a:t> </a:t>
            </a:r>
          </a:p>
          <a:p>
            <a:pPr rtl="0" fontAlgn="base">
              <a:buFont typeface="Arial" pitchFamily="34" charset="0"/>
              <a:buChar char="•"/>
            </a:pPr>
            <a:r>
              <a:rPr lang="en-US" sz="1200" kern="1200" dirty="0" smtClean="0">
                <a:solidFill>
                  <a:schemeClr val="tx1"/>
                </a:solidFill>
                <a:latin typeface="+mn-lt"/>
                <a:ea typeface="+mn-ea"/>
                <a:cs typeface="+mn-cs"/>
              </a:rPr>
              <a:t>Synthesis and Takeaways- Ian Proctor</a:t>
            </a:r>
          </a:p>
          <a:p>
            <a:pPr rtl="0" fontAlgn="base">
              <a:buFont typeface="Arial" pitchFamily="34" charset="0"/>
              <a:buChar char="•"/>
            </a:pPr>
            <a:r>
              <a:rPr lang="en-US" sz="1200" kern="1200" dirty="0" smtClean="0">
                <a:solidFill>
                  <a:schemeClr val="tx1"/>
                </a:solidFill>
                <a:latin typeface="+mn-lt"/>
                <a:ea typeface="+mn-ea"/>
                <a:cs typeface="+mn-cs"/>
              </a:rPr>
              <a:t>Questions, Comments, Answers, and Discussion- moderated by </a:t>
            </a:r>
            <a:r>
              <a:rPr lang="en-US" sz="1200" kern="1200" dirty="0" err="1" smtClean="0">
                <a:solidFill>
                  <a:schemeClr val="tx1"/>
                </a:solidFill>
                <a:latin typeface="+mn-lt"/>
                <a:ea typeface="+mn-ea"/>
                <a:cs typeface="+mn-cs"/>
              </a:rPr>
              <a:t>Andor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Skotnes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9D48349-D4B9-4522-9759-387A86E3C0DD}"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Cost</a:t>
            </a:r>
            <a:r>
              <a:rPr lang="de-DE" dirty="0" smtClean="0"/>
              <a:t> 1 </a:t>
            </a:r>
            <a:r>
              <a:rPr lang="de-DE" dirty="0" err="1" smtClean="0"/>
              <a:t>includes</a:t>
            </a:r>
            <a:r>
              <a:rPr lang="de-DE" dirty="0" smtClean="0"/>
              <a:t>:</a:t>
            </a:r>
            <a:r>
              <a:rPr lang="de-DE" baseline="0" dirty="0" smtClean="0"/>
              <a:t> </a:t>
            </a:r>
            <a:r>
              <a:rPr lang="de-DE" baseline="0" dirty="0" err="1" smtClean="0"/>
              <a:t>direct</a:t>
            </a:r>
            <a:r>
              <a:rPr lang="de-DE" baseline="0" dirty="0" smtClean="0"/>
              <a:t> </a:t>
            </a:r>
            <a:r>
              <a:rPr lang="de-DE" baseline="0" dirty="0" err="1" smtClean="0"/>
              <a:t>cost</a:t>
            </a:r>
            <a:r>
              <a:rPr lang="de-DE" baseline="0" dirty="0" smtClean="0"/>
              <a:t>, </a:t>
            </a:r>
            <a:r>
              <a:rPr lang="de-DE" baseline="0" dirty="0" err="1" smtClean="0"/>
              <a:t>mixed</a:t>
            </a:r>
            <a:r>
              <a:rPr lang="de-DE" baseline="0" dirty="0" smtClean="0"/>
              <a:t>, </a:t>
            </a:r>
            <a:r>
              <a:rPr lang="de-DE" baseline="0" dirty="0" err="1" smtClean="0"/>
              <a:t>indirect</a:t>
            </a:r>
            <a:r>
              <a:rPr lang="de-DE" baseline="0" dirty="0" smtClean="0"/>
              <a:t> but </a:t>
            </a:r>
            <a:r>
              <a:rPr lang="de-DE" baseline="0" dirty="0" err="1" smtClean="0"/>
              <a:t>related</a:t>
            </a:r>
            <a:endParaRPr lang="de-DE" baseline="0" dirty="0" smtClean="0"/>
          </a:p>
          <a:p>
            <a:r>
              <a:rPr lang="de-DE" baseline="0" dirty="0" err="1" smtClean="0"/>
              <a:t>Cost</a:t>
            </a:r>
            <a:r>
              <a:rPr lang="de-DE" baseline="0" dirty="0" smtClean="0"/>
              <a:t> 2: Cost1+ </a:t>
            </a:r>
            <a:r>
              <a:rPr lang="de-DE" baseline="0" dirty="0" err="1" smtClean="0"/>
              <a:t>excess</a:t>
            </a:r>
            <a:r>
              <a:rPr lang="de-DE" baseline="0" dirty="0" smtClean="0"/>
              <a:t> </a:t>
            </a:r>
            <a:r>
              <a:rPr lang="de-DE" baseline="0" dirty="0" err="1" smtClean="0"/>
              <a:t>manpower</a:t>
            </a:r>
            <a:r>
              <a:rPr lang="de-DE" baseline="0" dirty="0" smtClean="0"/>
              <a:t>, </a:t>
            </a:r>
            <a:r>
              <a:rPr lang="de-DE" baseline="0" dirty="0" err="1" smtClean="0"/>
              <a:t>debt</a:t>
            </a:r>
            <a:r>
              <a:rPr lang="de-DE" baseline="0" dirty="0" smtClean="0"/>
              <a:t> </a:t>
            </a:r>
            <a:r>
              <a:rPr lang="de-DE" baseline="0" dirty="0" err="1" smtClean="0"/>
              <a:t>service</a:t>
            </a:r>
            <a:r>
              <a:rPr lang="de-DE" baseline="0" dirty="0" smtClean="0"/>
              <a:t>, </a:t>
            </a:r>
            <a:r>
              <a:rPr lang="de-DE" baseline="0" dirty="0" err="1" smtClean="0"/>
              <a:t>veteran</a:t>
            </a:r>
            <a:r>
              <a:rPr lang="de-DE" baseline="0" dirty="0" smtClean="0"/>
              <a:t> </a:t>
            </a:r>
            <a:r>
              <a:rPr lang="de-DE" baseline="0" dirty="0" err="1" smtClean="0"/>
              <a:t>payments</a:t>
            </a:r>
            <a:r>
              <a:rPr lang="de-DE" baseline="0" dirty="0" smtClean="0"/>
              <a:t> </a:t>
            </a:r>
          </a:p>
          <a:p>
            <a:r>
              <a:rPr lang="de-DE" baseline="0" dirty="0" smtClean="0"/>
              <a:t>Labor 22% </a:t>
            </a:r>
          </a:p>
          <a:p>
            <a:r>
              <a:rPr lang="de-DE" baseline="0" dirty="0" smtClean="0"/>
              <a:t>Capital 23%</a:t>
            </a:r>
            <a:endParaRPr lang="de-DE" dirty="0"/>
          </a:p>
        </p:txBody>
      </p:sp>
      <p:sp>
        <p:nvSpPr>
          <p:cNvPr id="4" name="Foliennummernplatzhalter 3"/>
          <p:cNvSpPr>
            <a:spLocks noGrp="1"/>
          </p:cNvSpPr>
          <p:nvPr>
            <p:ph type="sldNum" sz="quarter" idx="10"/>
          </p:nvPr>
        </p:nvSpPr>
        <p:spPr/>
        <p:txBody>
          <a:bodyPr/>
          <a:lstStyle/>
          <a:p>
            <a:fld id="{DD2FFC14-206D-48AD-82B7-F5C2745C70A6}" type="slidenum">
              <a:rPr lang="de-DE" smtClean="0"/>
              <a:pPr/>
              <a:t>14</a:t>
            </a:fld>
            <a:endParaRPr lang="de-DE"/>
          </a:p>
        </p:txBody>
      </p:sp>
    </p:spTree>
    <p:extLst>
      <p:ext uri="{BB962C8B-B14F-4D97-AF65-F5344CB8AC3E}">
        <p14:creationId xmlns:p14="http://schemas.microsoft.com/office/powerpoint/2010/main" xmlns="" val="1112917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Source: http://www.prwatch.org/files/images/militaryspending.jpg</a:t>
            </a:r>
            <a:endParaRPr lang="de-DE" dirty="0"/>
          </a:p>
        </p:txBody>
      </p:sp>
      <p:sp>
        <p:nvSpPr>
          <p:cNvPr id="4" name="Foliennummernplatzhalter 3"/>
          <p:cNvSpPr>
            <a:spLocks noGrp="1"/>
          </p:cNvSpPr>
          <p:nvPr>
            <p:ph type="sldNum" sz="quarter" idx="10"/>
          </p:nvPr>
        </p:nvSpPr>
        <p:spPr/>
        <p:txBody>
          <a:bodyPr/>
          <a:lstStyle/>
          <a:p>
            <a:fld id="{DD2FFC14-206D-48AD-82B7-F5C2745C70A6}" type="slidenum">
              <a:rPr lang="de-DE" smtClean="0"/>
              <a:pPr/>
              <a:t>17</a:t>
            </a:fld>
            <a:endParaRPr lang="de-DE"/>
          </a:p>
        </p:txBody>
      </p:sp>
    </p:spTree>
    <p:extLst>
      <p:ext uri="{BB962C8B-B14F-4D97-AF65-F5344CB8AC3E}">
        <p14:creationId xmlns:p14="http://schemas.microsoft.com/office/powerpoint/2010/main" xmlns="" val="309402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noProof="0" dirty="0" smtClean="0"/>
              <a:t>Picture: http://web3.katoomba-h.schools.nsw.edu.au/hsie/images/stories/yr10hist/domino.png</a:t>
            </a:r>
          </a:p>
          <a:p>
            <a:endParaRPr lang="en-US" noProof="0" dirty="0"/>
          </a:p>
        </p:txBody>
      </p:sp>
      <p:sp>
        <p:nvSpPr>
          <p:cNvPr id="4" name="Platshållare för bildnummer 3"/>
          <p:cNvSpPr>
            <a:spLocks noGrp="1"/>
          </p:cNvSpPr>
          <p:nvPr>
            <p:ph type="sldNum" sz="quarter" idx="10"/>
          </p:nvPr>
        </p:nvSpPr>
        <p:spPr/>
        <p:txBody>
          <a:bodyPr/>
          <a:lstStyle/>
          <a:p>
            <a:fld id="{2DDB593E-A844-4D1D-BE43-95C573F91A74}" type="slidenum">
              <a:rPr lang="sv-SE" smtClean="0"/>
              <a:pPr/>
              <a:t>19</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noProof="0" dirty="0"/>
          </a:p>
        </p:txBody>
      </p:sp>
      <p:sp>
        <p:nvSpPr>
          <p:cNvPr id="4" name="Platshållare för bildnummer 3"/>
          <p:cNvSpPr>
            <a:spLocks noGrp="1"/>
          </p:cNvSpPr>
          <p:nvPr>
            <p:ph type="sldNum" sz="quarter" idx="10"/>
          </p:nvPr>
        </p:nvSpPr>
        <p:spPr/>
        <p:txBody>
          <a:bodyPr/>
          <a:lstStyle/>
          <a:p>
            <a:fld id="{2DDB593E-A844-4D1D-BE43-95C573F91A74}" type="slidenum">
              <a:rPr lang="sv-SE" smtClean="0"/>
              <a:pPr/>
              <a:t>20</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2DDB593E-A844-4D1D-BE43-95C573F91A74}" type="slidenum">
              <a:rPr lang="sv-SE" smtClean="0"/>
              <a:pPr/>
              <a:t>21</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err="1" smtClean="0"/>
              <a:t>Source</a:t>
            </a:r>
            <a:r>
              <a:rPr lang="sv-SE" dirty="0" smtClean="0"/>
              <a:t>:</a:t>
            </a:r>
            <a:r>
              <a:rPr lang="sv-SE" baseline="0" dirty="0" smtClean="0"/>
              <a:t> </a:t>
            </a:r>
            <a:r>
              <a:rPr lang="en-US" sz="1200" kern="1200" dirty="0" err="1" smtClean="0">
                <a:solidFill>
                  <a:schemeClr val="tx1"/>
                </a:solidFill>
                <a:latin typeface="+mn-lt"/>
                <a:ea typeface="+mn-ea"/>
                <a:cs typeface="+mn-cs"/>
              </a:rPr>
              <a:t>Rockhoff</a:t>
            </a:r>
            <a:r>
              <a:rPr lang="en-US" sz="1200" kern="1200" dirty="0" smtClean="0">
                <a:solidFill>
                  <a:schemeClr val="tx1"/>
                </a:solidFill>
                <a:latin typeface="+mn-lt"/>
                <a:ea typeface="+mn-ea"/>
                <a:cs typeface="+mn-cs"/>
              </a:rPr>
              <a:t>, Hugh. </a:t>
            </a:r>
            <a:r>
              <a:rPr lang="en-US" sz="1200" i="1" kern="1200" dirty="0" smtClean="0">
                <a:solidFill>
                  <a:schemeClr val="tx1"/>
                </a:solidFill>
                <a:latin typeface="+mn-lt"/>
                <a:ea typeface="+mn-ea"/>
                <a:cs typeface="+mn-cs"/>
              </a:rPr>
              <a:t>America's Economic Way of War</a:t>
            </a:r>
            <a:r>
              <a:rPr lang="en-US" sz="1200" kern="1200" dirty="0" smtClean="0">
                <a:solidFill>
                  <a:schemeClr val="tx1"/>
                </a:solidFill>
                <a:latin typeface="+mn-lt"/>
                <a:ea typeface="+mn-ea"/>
                <a:cs typeface="+mn-cs"/>
              </a:rPr>
              <a:t>. 1st ed. Cambridge, UK: Cambridge University Press, 2012. 295.</a:t>
            </a:r>
            <a:endParaRPr lang="sv-SE" sz="1200" kern="120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99D48349-D4B9-4522-9759-387A86E3C0DD}" type="slidenum">
              <a:rPr lang="en-US" smtClean="0"/>
              <a:pPr>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err="1" smtClean="0"/>
              <a:t>Source</a:t>
            </a:r>
            <a:r>
              <a:rPr lang="sv-SE" smtClean="0"/>
              <a:t>: http://teacherpages.nhcs.net/schools/Ashley/beverlyclinch/Documents/goals%2010,11,12/gs.gif</a:t>
            </a:r>
          </a:p>
          <a:p>
            <a:endParaRPr lang="sv-SE" dirty="0"/>
          </a:p>
        </p:txBody>
      </p:sp>
      <p:sp>
        <p:nvSpPr>
          <p:cNvPr id="4" name="Platshållare för bildnummer 3"/>
          <p:cNvSpPr>
            <a:spLocks noGrp="1"/>
          </p:cNvSpPr>
          <p:nvPr>
            <p:ph type="sldNum" sz="quarter" idx="10"/>
          </p:nvPr>
        </p:nvSpPr>
        <p:spPr/>
        <p:txBody>
          <a:bodyPr/>
          <a:lstStyle/>
          <a:p>
            <a:fld id="{2DDB593E-A844-4D1D-BE43-95C573F91A74}" type="slidenum">
              <a:rPr lang="sv-SE" smtClean="0"/>
              <a:pPr/>
              <a:t>23</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67E11-01D8-4011-A54F-6810794B4C14}" type="slidenum">
              <a:rPr lang="en-US" smtClean="0"/>
              <a:pPr/>
              <a:t>30</a:t>
            </a:fld>
            <a:endParaRPr lang="en-US"/>
          </a:p>
        </p:txBody>
      </p:sp>
    </p:spTree>
    <p:extLst>
      <p:ext uri="{BB962C8B-B14F-4D97-AF65-F5344CB8AC3E}">
        <p14:creationId xmlns:p14="http://schemas.microsoft.com/office/powerpoint/2010/main" xmlns="" val="3421296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“War</a:t>
            </a:r>
            <a:r>
              <a:rPr lang="en-US" sz="1000" b="1" baseline="0" dirty="0" smtClean="0"/>
              <a:t> on Terror”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aseline="0" dirty="0" smtClean="0"/>
              <a:t>2001 attacks on World Trade center caused a reactionary war on Iraq and Afghanistan. Auxiliary conflicts such as </a:t>
            </a:r>
            <a:r>
              <a:rPr lang="en-US" sz="1000" baseline="0" dirty="0" err="1" smtClean="0"/>
              <a:t>pakistan</a:t>
            </a:r>
            <a:r>
              <a:rPr lang="en-US" sz="1000" baseline="0" dirty="0" smtClean="0"/>
              <a:t>, </a:t>
            </a:r>
            <a:r>
              <a:rPr lang="en-US" sz="1000" baseline="0" dirty="0" err="1" smtClean="0"/>
              <a:t>yemen</a:t>
            </a:r>
            <a:r>
              <a:rPr lang="en-US" sz="1000" baseline="0" dirty="0" smtClean="0"/>
              <a:t>, </a:t>
            </a:r>
            <a:r>
              <a:rPr lang="en-US" sz="1000" baseline="0" dirty="0" err="1" smtClean="0"/>
              <a:t>somalia</a:t>
            </a:r>
            <a:r>
              <a:rPr lang="en-US" sz="1000" baseline="0" dirty="0" smtClean="0"/>
              <a:t> and a broad international pursuit of radical non-state armed groups result in what the media has dubbed as the war on terror.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aseline="0" dirty="0" smtClean="0"/>
              <a:t>The two primary and most costs wars are Iraq and Afghanistan </a:t>
            </a:r>
          </a:p>
          <a:p>
            <a:pPr>
              <a:buFont typeface="Arial" pitchFamily="34" charset="0"/>
              <a:buNone/>
            </a:pPr>
            <a:r>
              <a:rPr lang="en-US" sz="1000" b="1" baseline="0" dirty="0" smtClean="0"/>
              <a:t>Challenges to Calculating Costs</a:t>
            </a:r>
          </a:p>
          <a:p>
            <a:pPr>
              <a:buFont typeface="Arial" pitchFamily="34" charset="0"/>
              <a:buChar char="•"/>
            </a:pPr>
            <a:r>
              <a:rPr lang="en-US" sz="1000" dirty="0" smtClean="0"/>
              <a:t>Calculating</a:t>
            </a:r>
            <a:r>
              <a:rPr lang="en-US" sz="1000" baseline="0" dirty="0" smtClean="0"/>
              <a:t> the costs of any conflict can be challenging—difficulty allocating resources; however, the war on terror poses specific challenges in terms of transparency issues—government accounting and emergency appropriations make it difficult to determine what costs were allocated to the war and for what reason. Opportunity costs always require economic assumptions that are at the mercy of the biases of the individual. Because the conflict is ongoing determining future conflicts requires much guess work. </a:t>
            </a:r>
          </a:p>
          <a:p>
            <a:pPr>
              <a:buFont typeface="Arial" pitchFamily="34" charset="0"/>
              <a:buNone/>
            </a:pPr>
            <a:r>
              <a:rPr lang="en-US" sz="1000" b="1" baseline="0" dirty="0" smtClean="0"/>
              <a:t>Congressional Research Service</a:t>
            </a:r>
          </a:p>
          <a:p>
            <a:pPr>
              <a:buFont typeface="Arial" pitchFamily="34" charset="0"/>
              <a:buChar char="•"/>
            </a:pPr>
            <a:r>
              <a:rPr lang="en-US" sz="1000" b="0" baseline="0" dirty="0" smtClean="0"/>
              <a:t>Examines only congressional appropriated funds by congress as well as FY2012 requests to congress. Argues that more than 1.3 trillion has been given to the war 95% is to the </a:t>
            </a:r>
            <a:r>
              <a:rPr lang="en-US" sz="1000" b="0" baseline="0" dirty="0" err="1" smtClean="0"/>
              <a:t>DoD</a:t>
            </a:r>
            <a:r>
              <a:rPr lang="en-US" sz="1000" b="0" baseline="0" dirty="0" smtClean="0"/>
              <a:t>. In FY 2021 estimates that $1.8 trillion will be spent on the war</a:t>
            </a:r>
          </a:p>
          <a:p>
            <a:pPr>
              <a:buFont typeface="Arial" pitchFamily="34" charset="0"/>
              <a:buNone/>
            </a:pPr>
            <a:r>
              <a:rPr lang="en-US" sz="1000" b="1" baseline="0" dirty="0" err="1" smtClean="0"/>
              <a:t>Stiglitz</a:t>
            </a:r>
            <a:r>
              <a:rPr lang="en-US" sz="1000" b="1" baseline="0" dirty="0" smtClean="0"/>
              <a:t> and Costs of War</a:t>
            </a:r>
          </a:p>
          <a:p>
            <a:pPr>
              <a:buFont typeface="Arial" pitchFamily="34" charset="0"/>
              <a:buChar char="•"/>
            </a:pPr>
            <a:r>
              <a:rPr lang="en-US" sz="1000" b="0" baseline="0" dirty="0" smtClean="0"/>
              <a:t>These two take into account the indirect costs of war. Therefore they are inherently subject to suspicion. However, both attempt to be conservative in order to maintain credibility. </a:t>
            </a:r>
            <a:r>
              <a:rPr lang="en-US" sz="1000" b="0" i="1" baseline="0" dirty="0" err="1" smtClean="0"/>
              <a:t>Stiglitz</a:t>
            </a:r>
            <a:r>
              <a:rPr lang="en-US" sz="1000" b="0" i="1" baseline="0" dirty="0" smtClean="0"/>
              <a:t> argues that post 9/11 conflicts will cost more than 3 trillion. </a:t>
            </a:r>
            <a:r>
              <a:rPr lang="en-US" sz="1000" b="0" baseline="0" dirty="0" smtClean="0"/>
              <a:t>A more specific analysis by the costs of war argues that $3.1 trillion has been spend on post 9/11 wars and that it will reach $3.6 trillion with an additional $1 trillion that may be added for interest costs. </a:t>
            </a:r>
          </a:p>
          <a:p>
            <a:pPr>
              <a:buFont typeface="Arial" pitchFamily="34" charset="0"/>
              <a:buChar char="•"/>
            </a:pPr>
            <a:r>
              <a:rPr lang="en-US" sz="1000" b="0" baseline="0" dirty="0" smtClean="0"/>
              <a:t>Other sources such as </a:t>
            </a:r>
            <a:r>
              <a:rPr lang="en-US" sz="1000" b="0" baseline="0" dirty="0" err="1" smtClean="0"/>
              <a:t>edwards</a:t>
            </a:r>
            <a:r>
              <a:rPr lang="en-US" sz="1000" b="0" baseline="0" dirty="0" smtClean="0"/>
              <a:t> and wheeler? </a:t>
            </a:r>
          </a:p>
          <a:p>
            <a:pPr>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fld id="{30F79472-1FFE-4E0C-A3A6-A85FB4479A8F}"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dirty="0" smtClean="0"/>
              <a:t>There</a:t>
            </a:r>
            <a:r>
              <a:rPr lang="en-US" sz="1000" b="0" baseline="0" dirty="0" smtClean="0"/>
              <a:t> are a few things that are different within the Iraq and Afghanistan wars. 1. the wars were entirely funded through debt. And two an increased reliance on military contractors.  These are explanations for the  high costs. </a:t>
            </a:r>
          </a:p>
          <a:p>
            <a:r>
              <a:rPr lang="en-US" sz="1000" b="1" dirty="0" smtClean="0"/>
              <a:t>Increased Reliance</a:t>
            </a:r>
            <a:r>
              <a:rPr lang="en-US" sz="1000" b="1" baseline="0" dirty="0" smtClean="0"/>
              <a:t> on Military Contractors </a:t>
            </a:r>
          </a:p>
          <a:p>
            <a:pPr>
              <a:buFont typeface="Arial" pitchFamily="34" charset="0"/>
              <a:buChar char="•"/>
            </a:pPr>
            <a:r>
              <a:rPr lang="en-US" sz="1000" b="0" baseline="0" dirty="0" smtClean="0"/>
              <a:t>Throughout the Iraq and Afghanistan wars there is an increased reliance on military contractors reaching 260,000 in 2010 spending roughly $206 billion  on total post 9/11 wars. The commission on wartime contracting found that 30 to 60 billion was unaccounted for in contractors. This increases the costs of conflict substantially. Also, the military has had to increase benefits and pay in order to compete with the military industry to recruit and retain soldiers.</a:t>
            </a:r>
          </a:p>
          <a:p>
            <a:pPr>
              <a:buFont typeface="Arial" pitchFamily="34" charset="0"/>
              <a:buChar char="•"/>
            </a:pPr>
            <a:r>
              <a:rPr lang="en-US" sz="1000" b="1" baseline="0" dirty="0" smtClean="0"/>
              <a:t>Indirect Costs </a:t>
            </a:r>
          </a:p>
          <a:p>
            <a:pPr>
              <a:buFont typeface="Arial" pitchFamily="34" charset="0"/>
              <a:buChar char="•"/>
            </a:pPr>
            <a:r>
              <a:rPr lang="en-US" sz="1000" b="0" baseline="0" dirty="0" smtClean="0"/>
              <a:t>Indirect costs should be allocated as the government must pay them, however it is difficult to know the timeline and extent of such costs. Benefits hard to quantify because the true cost will peak years later. However, estimates say that since FY01 11.4 billion was spent on health benefits. </a:t>
            </a:r>
          </a:p>
          <a:p>
            <a:pPr>
              <a:buFont typeface="Arial" pitchFamily="34" charset="0"/>
              <a:buChar char="•"/>
            </a:pPr>
            <a:r>
              <a:rPr lang="en-US" sz="1000" b="1" baseline="0" dirty="0" smtClean="0"/>
              <a:t>Interest Costs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baseline="0" dirty="0" smtClean="0"/>
              <a:t>Because the conflicts were financed through debt, the U.S. must pay substantially more for each conflict. Estimates on the amount of interest that must be paid range from a low estimate of $260 billion to over $1.5 trillion, which is almost equal to the current budgetary allocations on the wars. </a:t>
            </a:r>
            <a:endParaRPr lang="en-US" sz="1000" b="1" baseline="0" dirty="0" smtClean="0"/>
          </a:p>
          <a:p>
            <a:pPr>
              <a:buFont typeface="Arial" pitchFamily="34" charset="0"/>
              <a:buChar char="•"/>
            </a:pPr>
            <a:endParaRPr lang="en-US" sz="1000" b="1" baseline="0" dirty="0" smtClean="0"/>
          </a:p>
          <a:p>
            <a:pPr>
              <a:buFont typeface="Arial" pitchFamily="34" charset="0"/>
              <a:buChar char="•"/>
            </a:pPr>
            <a:endParaRPr lang="en-US" sz="1000" b="0" dirty="0"/>
          </a:p>
        </p:txBody>
      </p:sp>
      <p:sp>
        <p:nvSpPr>
          <p:cNvPr id="4" name="Slide Number Placeholder 3"/>
          <p:cNvSpPr>
            <a:spLocks noGrp="1"/>
          </p:cNvSpPr>
          <p:nvPr>
            <p:ph type="sldNum" sz="quarter" idx="10"/>
          </p:nvPr>
        </p:nvSpPr>
        <p:spPr/>
        <p:txBody>
          <a:bodyPr/>
          <a:lstStyle/>
          <a:p>
            <a:fld id="{30F79472-1FFE-4E0C-A3A6-A85FB4479A8F}"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Great Depression and economic environment</a:t>
            </a:r>
          </a:p>
          <a:p>
            <a:pPr lvl="1" eaLnBrk="1" hangingPunct="1">
              <a:spcBef>
                <a:spcPct val="0"/>
              </a:spcBef>
              <a:buFontTx/>
              <a:buChar char="•"/>
            </a:pPr>
            <a:r>
              <a:rPr lang="en-US" dirty="0" smtClean="0"/>
              <a:t>Dollar</a:t>
            </a:r>
            <a:r>
              <a:rPr lang="en-US" baseline="0" dirty="0" smtClean="0"/>
              <a:t> had been devalued significantly over the course of the depression, due in large part to the stock market crash</a:t>
            </a:r>
          </a:p>
          <a:p>
            <a:pPr lvl="1" eaLnBrk="1" hangingPunct="1">
              <a:spcBef>
                <a:spcPct val="0"/>
              </a:spcBef>
              <a:buFontTx/>
              <a:buChar char="•"/>
            </a:pPr>
            <a:r>
              <a:rPr lang="en-US" baseline="0" dirty="0" smtClean="0"/>
              <a:t>Unemployment reached unprecedented highs*</a:t>
            </a:r>
          </a:p>
          <a:p>
            <a:pPr lvl="2" eaLnBrk="1" hangingPunct="1">
              <a:spcBef>
                <a:spcPct val="0"/>
              </a:spcBef>
              <a:buFontTx/>
              <a:buChar char="•"/>
            </a:pPr>
            <a:r>
              <a:rPr lang="en-US" baseline="0" dirty="0" smtClean="0"/>
              <a:t>Estimates vary around 20%, though there are no firm statistics on this as the Bureau of Labor Statistics only began keeping data in 1941, coincidently here for purposes of tracking U.S wartime production</a:t>
            </a:r>
            <a:endParaRPr lang="en-US" dirty="0" smtClean="0"/>
          </a:p>
          <a:p>
            <a:pPr eaLnBrk="1" hangingPunct="1">
              <a:spcBef>
                <a:spcPct val="0"/>
              </a:spcBef>
              <a:buFontTx/>
              <a:buChar char="•"/>
            </a:pPr>
            <a:r>
              <a:rPr lang="en-US" dirty="0" smtClean="0"/>
              <a:t>New Deal’s influence</a:t>
            </a:r>
          </a:p>
          <a:p>
            <a:pPr lvl="1" eaLnBrk="1" hangingPunct="1">
              <a:spcBef>
                <a:spcPct val="0"/>
              </a:spcBef>
              <a:buFontTx/>
              <a:buChar char="•"/>
            </a:pPr>
            <a:r>
              <a:rPr lang="en-US" dirty="0" smtClean="0"/>
              <a:t>Existence of government work programs</a:t>
            </a:r>
          </a:p>
          <a:p>
            <a:pPr lvl="1" eaLnBrk="1" hangingPunct="1">
              <a:spcBef>
                <a:spcPct val="0"/>
              </a:spcBef>
              <a:buFontTx/>
              <a:buChar char="•"/>
            </a:pPr>
            <a:r>
              <a:rPr lang="en-US" dirty="0" smtClean="0"/>
              <a:t>Extreme</a:t>
            </a:r>
            <a:r>
              <a:rPr lang="en-US" baseline="0" dirty="0" smtClean="0"/>
              <a:t> economic measures undertaken to right the economy including an extremely progressive taxation system</a:t>
            </a:r>
            <a:endParaRPr lang="en-US" dirty="0" smtClean="0"/>
          </a:p>
          <a:p>
            <a:pPr eaLnBrk="1" hangingPunct="1">
              <a:spcBef>
                <a:spcPct val="0"/>
              </a:spcBef>
              <a:buFontTx/>
              <a:buChar char="•"/>
            </a:pPr>
            <a:r>
              <a:rPr lang="en-US" dirty="0" smtClean="0"/>
              <a:t>Events in Europe</a:t>
            </a:r>
          </a:p>
          <a:p>
            <a:pPr lvl="1" eaLnBrk="1" hangingPunct="1">
              <a:spcBef>
                <a:spcPct val="0"/>
              </a:spcBef>
              <a:buFontTx/>
              <a:buChar char="•"/>
            </a:pPr>
            <a:r>
              <a:rPr lang="en-US" dirty="0" smtClean="0"/>
              <a:t>New American role in global politics</a:t>
            </a:r>
          </a:p>
          <a:p>
            <a:pPr lvl="2" eaLnBrk="1" hangingPunct="1">
              <a:spcBef>
                <a:spcPct val="0"/>
              </a:spcBef>
              <a:buFontTx/>
              <a:buChar char="•"/>
            </a:pPr>
            <a:r>
              <a:rPr lang="en-US" dirty="0" smtClean="0"/>
              <a:t>The beginning of the 1900s marked the point when America could no longer participate in international affairs at its leisure; instead, the country became a fixture in the global arrangement of power</a:t>
            </a:r>
          </a:p>
          <a:p>
            <a:pPr lvl="1" eaLnBrk="1" hangingPunct="1">
              <a:spcBef>
                <a:spcPct val="0"/>
              </a:spcBef>
              <a:buFontTx/>
              <a:buChar char="•"/>
            </a:pPr>
            <a:r>
              <a:rPr lang="en-US" dirty="0" smtClean="0"/>
              <a:t>Nature of American World War I experience</a:t>
            </a:r>
          </a:p>
          <a:p>
            <a:pPr lvl="2" eaLnBrk="1" hangingPunct="1">
              <a:spcBef>
                <a:spcPct val="0"/>
              </a:spcBef>
              <a:buFontTx/>
              <a:buChar char="•"/>
            </a:pPr>
            <a:r>
              <a:rPr lang="en-US" dirty="0" smtClean="0"/>
              <a:t>While the American WWI experience was short, it characterizes previous American international engagement. Economically engaged while committing minimal use of troops abroad. </a:t>
            </a:r>
          </a:p>
          <a:p>
            <a:pPr lvl="1" eaLnBrk="1" hangingPunct="1">
              <a:spcBef>
                <a:spcPct val="0"/>
              </a:spcBef>
              <a:buFontTx/>
              <a:buChar char="•"/>
            </a:pPr>
            <a:r>
              <a:rPr lang="en-US" dirty="0" smtClean="0"/>
              <a:t>A ‘League of Nations’ beginning</a:t>
            </a:r>
          </a:p>
          <a:p>
            <a:pPr lvl="2" eaLnBrk="1" hangingPunct="1">
              <a:spcBef>
                <a:spcPct val="0"/>
              </a:spcBef>
              <a:buFontTx/>
              <a:buChar char="•"/>
            </a:pPr>
            <a:r>
              <a:rPr lang="en-US" dirty="0" smtClean="0"/>
              <a:t>When the League came about, it was immediately neutered due to U.S. domestic desire to return to a sense of isolationism</a:t>
            </a:r>
          </a:p>
          <a:p>
            <a:pPr lvl="1" eaLnBrk="1" hangingPunct="1">
              <a:spcBef>
                <a:spcPct val="0"/>
              </a:spcBef>
              <a:buFontTx/>
              <a:buChar char="•"/>
            </a:pPr>
            <a:r>
              <a:rPr lang="en-US" dirty="0" smtClean="0"/>
              <a:t>Changing attitude toward internationalism</a:t>
            </a:r>
          </a:p>
          <a:p>
            <a:pPr eaLnBrk="1" hangingPunct="1">
              <a:spcBef>
                <a:spcPct val="0"/>
              </a:spcBef>
              <a:buFontTx/>
              <a:buChar char="•"/>
            </a:pPr>
            <a:r>
              <a:rPr lang="en-US" dirty="0" smtClean="0"/>
              <a:t>Buildup to wartime</a:t>
            </a:r>
          </a:p>
          <a:p>
            <a:pPr lvl="1" eaLnBrk="1" hangingPunct="1">
              <a:spcBef>
                <a:spcPct val="0"/>
              </a:spcBef>
              <a:buFontTx/>
              <a:buChar char="•"/>
            </a:pPr>
            <a:r>
              <a:rPr lang="en-US" dirty="0" smtClean="0"/>
              <a:t>Prior to war engagement,</a:t>
            </a:r>
            <a:r>
              <a:rPr lang="en-US" baseline="0" dirty="0" smtClean="0"/>
              <a:t> ~400,000 troops. At the height in 1945, ~12,000,000</a:t>
            </a:r>
            <a:endParaRPr lang="en-US" dirty="0" smtClean="0"/>
          </a:p>
          <a:p>
            <a:pPr eaLnBrk="1" hangingPunct="1">
              <a:spcBef>
                <a:spcPct val="0"/>
              </a:spcBef>
              <a:buFontTx/>
              <a:buChar char="•"/>
            </a:pPr>
            <a:r>
              <a:rPr lang="en-US" dirty="0" smtClean="0"/>
              <a:t>Nature of WWII involvement</a:t>
            </a:r>
          </a:p>
          <a:p>
            <a:pPr lvl="1" eaLnBrk="1" hangingPunct="1">
              <a:spcBef>
                <a:spcPct val="0"/>
              </a:spcBef>
              <a:buFontTx/>
              <a:buChar char="•"/>
            </a:pPr>
            <a:r>
              <a:rPr lang="en-US" dirty="0" smtClean="0"/>
              <a:t>Beginning</a:t>
            </a:r>
            <a:r>
              <a:rPr lang="en-US" baseline="0" dirty="0" smtClean="0"/>
              <a:t> mirrors World War I engagement. Pearl Harbor changed this.</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2BEB69-DDB3-4D6E-AA98-B9408879D5E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Trends</a:t>
            </a:r>
            <a:r>
              <a:rPr lang="en-US" sz="1000" b="1" baseline="0" dirty="0" smtClean="0"/>
              <a:t> </a:t>
            </a:r>
          </a:p>
          <a:p>
            <a:pPr>
              <a:buFont typeface="Arial" pitchFamily="34" charset="0"/>
              <a:buChar char="•"/>
            </a:pPr>
            <a:r>
              <a:rPr lang="en-US" sz="1000" b="0" baseline="0" dirty="0" smtClean="0"/>
              <a:t>These trends specifically look at congressional allocations and requests, focusing mostly on the two main conflicts within the war on terror—Iraq and Afghanistan. </a:t>
            </a:r>
          </a:p>
          <a:p>
            <a:pPr>
              <a:buFont typeface="Arial" pitchFamily="34" charset="0"/>
              <a:buChar char="•"/>
            </a:pPr>
            <a:r>
              <a:rPr lang="en-US" sz="1000" b="0" baseline="0" dirty="0" smtClean="0"/>
              <a:t>Estimations—First it’s important to understand that before 2002, the Iraq war was estimated to only cost 50 billion. Lawrence Lindsey. William </a:t>
            </a:r>
            <a:r>
              <a:rPr lang="en-US" sz="1000" b="0" baseline="0" dirty="0" err="1" smtClean="0"/>
              <a:t>Nordhaus</a:t>
            </a:r>
            <a:r>
              <a:rPr lang="en-US" sz="1000" b="0" baseline="0" dirty="0" smtClean="0"/>
              <a:t> suggested that if the conflict becomes protracted, $2 trillion. </a:t>
            </a:r>
          </a:p>
          <a:p>
            <a:pPr>
              <a:buFont typeface="Arial" pitchFamily="34" charset="0"/>
              <a:buChar char="•"/>
            </a:pPr>
            <a:r>
              <a:rPr lang="en-US" sz="1000" b="0" baseline="0" dirty="0" smtClean="0"/>
              <a:t>Iraq moved from $50 billion in 2003 to almost $131 billion by 2007. </a:t>
            </a:r>
          </a:p>
          <a:p>
            <a:pPr>
              <a:buFont typeface="Arial" pitchFamily="34" charset="0"/>
              <a:buChar char="•"/>
            </a:pPr>
            <a:r>
              <a:rPr lang="en-US" sz="1000" b="0" baseline="0" dirty="0" smtClean="0"/>
              <a:t>Withdrawal in 2009 decreased costs to $53 billion in FY11. FY 12 </a:t>
            </a:r>
            <a:r>
              <a:rPr lang="en-US" sz="1000" b="0" baseline="0" dirty="0" err="1" smtClean="0"/>
              <a:t>est</a:t>
            </a:r>
            <a:r>
              <a:rPr lang="en-US" sz="1000" b="0" baseline="0" dirty="0" smtClean="0"/>
              <a:t> 17.7 billion</a:t>
            </a:r>
          </a:p>
          <a:p>
            <a:pPr>
              <a:buFont typeface="Arial" pitchFamily="34" charset="0"/>
              <a:buChar char="•"/>
            </a:pPr>
            <a:r>
              <a:rPr lang="en-US" sz="1000" b="0" baseline="0" dirty="0" smtClean="0"/>
              <a:t>Afghanistan had more humble </a:t>
            </a:r>
            <a:r>
              <a:rPr lang="en-US" sz="1000" b="0" baseline="0" dirty="0" err="1" smtClean="0"/>
              <a:t>beginnnings</a:t>
            </a:r>
            <a:r>
              <a:rPr lang="en-US" sz="1000" b="0" baseline="0" dirty="0" smtClean="0"/>
              <a:t> with only $15 billion in 2003. This increased to $60 billion in FY09 and $119 billion in FY11. although withdrawal is expected in 2014, 8,000 to 10,000 troops are still expected to stay therefore, it is uncertain what the costs will be post withdrawal. </a:t>
            </a:r>
          </a:p>
          <a:p>
            <a:pPr>
              <a:buFont typeface="Arial" pitchFamily="34" charset="0"/>
              <a:buChar char="•"/>
            </a:pPr>
            <a:r>
              <a:rPr lang="en-US" sz="1000" b="0" baseline="0" dirty="0" smtClean="0"/>
              <a:t>This graph clearly demonstrates that indirect costs discussed earlier, such as 28.7 billion spent on Enhanced security as well as the State/ USAID allocations of 47.6 and 29.4, respectively. </a:t>
            </a:r>
          </a:p>
          <a:p>
            <a:pPr>
              <a:buFont typeface="Arial" pitchFamily="34" charset="0"/>
              <a:buChar char="•"/>
            </a:pPr>
            <a:r>
              <a:rPr lang="en-US" sz="1000" b="0" baseline="0" dirty="0" smtClean="0"/>
              <a:t>It’s also interesting to note that, although the 30 to 60 billion lost to contractors may seem small in comparison to large totals, the high range of those estimates are almost equal to the entire budget for the State and USAID departments. </a:t>
            </a:r>
          </a:p>
        </p:txBody>
      </p:sp>
      <p:sp>
        <p:nvSpPr>
          <p:cNvPr id="4" name="Slide Number Placeholder 3"/>
          <p:cNvSpPr>
            <a:spLocks noGrp="1"/>
          </p:cNvSpPr>
          <p:nvPr>
            <p:ph type="sldNum" sz="quarter" idx="10"/>
          </p:nvPr>
        </p:nvSpPr>
        <p:spPr/>
        <p:txBody>
          <a:bodyPr/>
          <a:lstStyle/>
          <a:p>
            <a:fld id="{30F79472-1FFE-4E0C-A3A6-A85FB4479A8F}"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000" b="0" dirty="0" smtClean="0"/>
              <a:t>The</a:t>
            </a:r>
            <a:r>
              <a:rPr lang="en-US" sz="1000" b="0" baseline="0" dirty="0" smtClean="0"/>
              <a:t> High costs of the conflict have lead to increased military spending by almost 60% between 2002-2011.  Increases in this spending has ramifications on debt and other economic variables. </a:t>
            </a:r>
          </a:p>
          <a:p>
            <a:pPr>
              <a:buFont typeface="Arial" pitchFamily="34" charset="0"/>
              <a:buNone/>
            </a:pPr>
            <a:r>
              <a:rPr lang="en-US" sz="1000" b="1" dirty="0" smtClean="0"/>
              <a:t>Increase in Debt</a:t>
            </a:r>
          </a:p>
          <a:p>
            <a:r>
              <a:rPr lang="en-US" sz="1000" dirty="0" smtClean="0"/>
              <a:t>The</a:t>
            </a:r>
            <a:r>
              <a:rPr lang="en-US" sz="1000" baseline="0" dirty="0" smtClean="0"/>
              <a:t> </a:t>
            </a:r>
            <a:r>
              <a:rPr lang="en-US" sz="1000" dirty="0" smtClean="0"/>
              <a:t>Wars</a:t>
            </a:r>
            <a:r>
              <a:rPr lang="en-US" sz="1000" baseline="0" dirty="0" smtClean="0"/>
              <a:t> were finance entirely through emergency appropriations, which were specifically funded through debt and debt alone. Therefore, </a:t>
            </a:r>
            <a:r>
              <a:rPr lang="en-US" sz="1000" dirty="0" smtClean="0"/>
              <a:t>Public debt has increased throughout</a:t>
            </a:r>
            <a:r>
              <a:rPr lang="en-US" sz="1000" baseline="0" dirty="0" smtClean="0"/>
              <a:t> the 21</a:t>
            </a:r>
            <a:r>
              <a:rPr lang="en-US" sz="1000" baseline="30000" dirty="0" smtClean="0"/>
              <a:t>st</a:t>
            </a:r>
            <a:r>
              <a:rPr lang="en-US" sz="1000" baseline="0" dirty="0" smtClean="0"/>
              <a:t> century. Marketable securities make up 95% of public debt. 2/3 in Treasury Bonds. Both foreign and domestic debt have almost doubled. In 2003 a decrease in taxes lead to increased debt. As spending exceeded revenue, the country financed debt in order to maintain the deficit.  </a:t>
            </a:r>
          </a:p>
          <a:p>
            <a:r>
              <a:rPr lang="en-US" sz="1000" b="1" baseline="0" dirty="0" smtClean="0"/>
              <a:t>Changes in Interest Rates</a:t>
            </a:r>
          </a:p>
          <a:p>
            <a:pPr>
              <a:buFont typeface="Arial" pitchFamily="34" charset="0"/>
              <a:buChar char="•"/>
            </a:pPr>
            <a:r>
              <a:rPr lang="en-US" sz="1000" b="0" baseline="0" dirty="0" smtClean="0"/>
              <a:t>High levels of debt tend to increase interest rates however these affects are mitigated by the financial crisis. Economists expect interest rates to increase almost 70 points because of increased spending. This is skewed because of spending before the recession and the fiscal policy of the recession. </a:t>
            </a:r>
            <a:endParaRPr lang="en-US" sz="1000" b="1" baseline="0" dirty="0" smtClean="0"/>
          </a:p>
          <a:p>
            <a:r>
              <a:rPr lang="en-US" sz="1000" b="1" baseline="0" dirty="0" smtClean="0"/>
              <a:t>Oil Correlation is Unclear </a:t>
            </a:r>
          </a:p>
          <a:p>
            <a:r>
              <a:rPr lang="en-US" sz="1000" b="0" baseline="0" dirty="0" smtClean="0"/>
              <a:t>It is a high debate, most analysis remain conservative, at only a 7 to 10 dollar increase in the dollar price, in order to maintain the integrity of their analysis.  </a:t>
            </a:r>
          </a:p>
          <a:p>
            <a:r>
              <a:rPr lang="en-US" sz="1000" b="1" baseline="0" dirty="0" smtClean="0"/>
              <a:t>Financial Crisis</a:t>
            </a:r>
          </a:p>
          <a:p>
            <a:r>
              <a:rPr lang="en-US" sz="1000" b="0" baseline="0" dirty="0" smtClean="0"/>
              <a:t>The financial crisis changed the trajectory of the war. The U.S. shifted from a foreign viewpoint based on military operations to a more domestic examination of its own fiscal policy. The financial recession shifted </a:t>
            </a:r>
            <a:r>
              <a:rPr lang="en-US" sz="1000" b="0" baseline="0" dirty="0" err="1" smtClean="0"/>
              <a:t>america’s</a:t>
            </a:r>
            <a:r>
              <a:rPr lang="en-US" sz="1000" b="0" baseline="0" dirty="0" smtClean="0"/>
              <a:t> focus </a:t>
            </a:r>
          </a:p>
          <a:p>
            <a:endParaRPr lang="en-US" baseline="0" dirty="0" smtClean="0"/>
          </a:p>
        </p:txBody>
      </p:sp>
      <p:sp>
        <p:nvSpPr>
          <p:cNvPr id="4" name="Slide Number Placeholder 3"/>
          <p:cNvSpPr>
            <a:spLocks noGrp="1"/>
          </p:cNvSpPr>
          <p:nvPr>
            <p:ph type="sldNum" sz="quarter" idx="10"/>
          </p:nvPr>
        </p:nvSpPr>
        <p:spPr/>
        <p:txBody>
          <a:bodyPr/>
          <a:lstStyle/>
          <a:p>
            <a:fld id="{30F79472-1FFE-4E0C-A3A6-A85FB4479A8F}" type="slidenum">
              <a:rPr lang="en-US" smtClean="0"/>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This graph gives</a:t>
            </a:r>
            <a:r>
              <a:rPr lang="en-US" sz="1000" baseline="0" dirty="0" smtClean="0"/>
              <a:t> an overview of the trajectory of debt throughout the war on terror. </a:t>
            </a:r>
            <a:endParaRPr lang="en-US" sz="10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t>In 2001 debt was the lowest</a:t>
            </a:r>
            <a:r>
              <a:rPr lang="en-US" sz="1000" baseline="0" dirty="0" smtClean="0"/>
              <a:t> it had been since the 1980s, 34% of GDP. </a:t>
            </a:r>
          </a:p>
          <a:p>
            <a:pPr>
              <a:buFont typeface="Arial" pitchFamily="34" charset="0"/>
              <a:buChar char="•"/>
            </a:pPr>
            <a:r>
              <a:rPr lang="en-US" sz="1000" dirty="0" smtClean="0"/>
              <a:t>In</a:t>
            </a:r>
            <a:r>
              <a:rPr lang="en-US" sz="1000" baseline="0" dirty="0" smtClean="0"/>
              <a:t> 2002- 2007 debt increased by 1.7 trillion in response to the Iraq and </a:t>
            </a:r>
            <a:r>
              <a:rPr lang="en-US" sz="1000" baseline="0" dirty="0" err="1" smtClean="0"/>
              <a:t>afghanistan</a:t>
            </a:r>
            <a:r>
              <a:rPr lang="en-US" sz="1000" baseline="0" dirty="0" smtClean="0"/>
              <a:t> wars. However, increases in </a:t>
            </a:r>
            <a:r>
              <a:rPr lang="en-US" sz="1000" baseline="0" dirty="0" err="1" smtClean="0"/>
              <a:t>gdp</a:t>
            </a:r>
            <a:r>
              <a:rPr lang="en-US" sz="1000" baseline="0" dirty="0" smtClean="0"/>
              <a:t> only increased debt as a percent of </a:t>
            </a:r>
            <a:r>
              <a:rPr lang="en-US" sz="1000" baseline="0" dirty="0" err="1" smtClean="0"/>
              <a:t>gdp</a:t>
            </a:r>
            <a:r>
              <a:rPr lang="en-US" sz="1000" baseline="0" dirty="0" smtClean="0"/>
              <a:t> to 37% because the increase in debt was combined with an increase in GDP. </a:t>
            </a:r>
          </a:p>
          <a:p>
            <a:pPr>
              <a:buFont typeface="Arial" pitchFamily="34" charset="0"/>
              <a:buChar char="•"/>
            </a:pPr>
            <a:r>
              <a:rPr lang="en-US" sz="1000" baseline="0" dirty="0" smtClean="0"/>
              <a:t>2008 Debt as a % of GDP increased significantly as the government flooded the market with money in order to prevent another great depression.</a:t>
            </a:r>
          </a:p>
          <a:p>
            <a:endParaRPr lang="en-US" sz="1000" baseline="0" dirty="0" smtClean="0"/>
          </a:p>
          <a:p>
            <a:r>
              <a:rPr lang="en-US" sz="1000" baseline="0" dirty="0" smtClean="0"/>
              <a:t> </a:t>
            </a:r>
            <a:endParaRPr lang="en-US" sz="1000" dirty="0" smtClean="0"/>
          </a:p>
        </p:txBody>
      </p:sp>
      <p:sp>
        <p:nvSpPr>
          <p:cNvPr id="4" name="Slide Number Placeholder 3"/>
          <p:cNvSpPr>
            <a:spLocks noGrp="1"/>
          </p:cNvSpPr>
          <p:nvPr>
            <p:ph type="sldNum" sz="quarter" idx="10"/>
          </p:nvPr>
        </p:nvSpPr>
        <p:spPr/>
        <p:txBody>
          <a:bodyPr/>
          <a:lstStyle/>
          <a:p>
            <a:fld id="{30F79472-1FFE-4E0C-A3A6-A85FB4479A8F}"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conclusion…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changes the context because, although we were spending a lot of money, military</a:t>
            </a:r>
            <a:r>
              <a:rPr lang="en-US" baseline="0" dirty="0" smtClean="0"/>
              <a:t> expenditures were increasing and total debt was rising, we are currently spending 85 billion dollars a month in order to mitigate the effects of the recession.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 ramifications of the War on Terror alone are still relevant, even if they pale in comparison to the spending the happens to save the country from the recession, because they denote a tendency within government spending to simply borrow money to finance war. That isn’t a sustainable option, especially with increasing debt from an economic recession.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sharp rise in debt stems partly from lower  tax revenues and higher federal spending related to the recent sever recession and turmoil in financial markets. However, the growing debt also reflects an imbalance between spending and revenues that predated those economic developments.</a:t>
            </a:r>
          </a:p>
          <a:p>
            <a:r>
              <a:rPr lang="en-US" dirty="0" smtClean="0"/>
              <a:t>read quote… </a:t>
            </a:r>
          </a:p>
          <a:p>
            <a:endParaRPr lang="en-US" dirty="0"/>
          </a:p>
        </p:txBody>
      </p:sp>
      <p:sp>
        <p:nvSpPr>
          <p:cNvPr id="4" name="Slide Number Placeholder 3"/>
          <p:cNvSpPr>
            <a:spLocks noGrp="1"/>
          </p:cNvSpPr>
          <p:nvPr>
            <p:ph type="sldNum" sz="quarter" idx="10"/>
          </p:nvPr>
        </p:nvSpPr>
        <p:spPr/>
        <p:txBody>
          <a:bodyPr/>
          <a:lstStyle/>
          <a:p>
            <a:fld id="{30F79472-1FFE-4E0C-A3A6-A85FB4479A8F}"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As it stands,</a:t>
            </a:r>
            <a:r>
              <a:rPr lang="de-DE" baseline="0" dirty="0" smtClean="0"/>
              <a:t> we spend more than the next twenty countries combined, and for what? For what are we trading off, for what are we sacrificing, and what are we receiving for our added expenses?</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Source http://thinkprogress.org/politics/2011/04/11/157596/military-spending-doubled-since-2001/?mobile=nc</a:t>
            </a:r>
            <a:endParaRPr lang="de-DE" dirty="0"/>
          </a:p>
        </p:txBody>
      </p:sp>
      <p:sp>
        <p:nvSpPr>
          <p:cNvPr id="4" name="Foliennummernplatzhalter 3"/>
          <p:cNvSpPr>
            <a:spLocks noGrp="1"/>
          </p:cNvSpPr>
          <p:nvPr>
            <p:ph type="sldNum" sz="quarter" idx="10"/>
          </p:nvPr>
        </p:nvSpPr>
        <p:spPr/>
        <p:txBody>
          <a:bodyPr/>
          <a:lstStyle/>
          <a:p>
            <a:fld id="{6D157C52-4A69-4BF2-B453-CD5DE4551799}" type="slidenum">
              <a:rPr lang="de-DE" smtClean="0"/>
              <a:pPr/>
              <a:t>39</a:t>
            </a:fld>
            <a:endParaRPr lang="de-DE"/>
          </a:p>
        </p:txBody>
      </p:sp>
    </p:spTree>
    <p:extLst>
      <p:ext uri="{BB962C8B-B14F-4D97-AF65-F5344CB8AC3E}">
        <p14:creationId xmlns:p14="http://schemas.microsoft.com/office/powerpoint/2010/main" xmlns="" val="2976614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Likewise,</a:t>
            </a:r>
            <a:r>
              <a:rPr lang="en-US" baseline="0" dirty="0" smtClean="0"/>
              <a:t> spending for military purposes has been gradually building since the 1948 dip following the Second World War. But this graph represents solely the defense budget of the United States. What if we included, as my colleagues have mentioned, the added cost of veterans care ten, twenty, thirty years after the fact.</a:t>
            </a:r>
            <a:endParaRPr lang="en-US" dirty="0" smtClean="0"/>
          </a:p>
        </p:txBody>
      </p:sp>
      <p:sp>
        <p:nvSpPr>
          <p:cNvPr id="4" name="Foliennummernplatzhalter 3"/>
          <p:cNvSpPr>
            <a:spLocks noGrp="1"/>
          </p:cNvSpPr>
          <p:nvPr>
            <p:ph type="sldNum" sz="quarter" idx="10"/>
          </p:nvPr>
        </p:nvSpPr>
        <p:spPr/>
        <p:txBody>
          <a:bodyPr/>
          <a:lstStyle/>
          <a:p>
            <a:fld id="{6D157C52-4A69-4BF2-B453-CD5DE4551799}" type="slidenum">
              <a:rPr lang="de-DE" smtClean="0"/>
              <a:pPr/>
              <a:t>40</a:t>
            </a:fld>
            <a:endParaRPr lang="de-DE"/>
          </a:p>
        </p:txBody>
      </p:sp>
    </p:spTree>
    <p:extLst>
      <p:ext uri="{BB962C8B-B14F-4D97-AF65-F5344CB8AC3E}">
        <p14:creationId xmlns:p14="http://schemas.microsoft.com/office/powerpoint/2010/main" xmlns="" val="2275680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smtClean="0"/>
              <a:t>Military spending is parasitic growth, or at least unsustainable in the long run: Seymour </a:t>
            </a:r>
            <a:r>
              <a:rPr lang="en-US" sz="1200" dirty="0" err="1" smtClean="0"/>
              <a:t>Melman</a:t>
            </a:r>
            <a:r>
              <a:rPr lang="en-US" sz="1200" dirty="0" smtClean="0"/>
              <a:t> likened military spending to parasitic economic growth in that production</a:t>
            </a:r>
            <a:r>
              <a:rPr lang="en-US" sz="1200" baseline="0" dirty="0" smtClean="0"/>
              <a:t> for military purposes rarely is manifested in the common consumption market. Basically, most people don’t buy the products put out. Military equipment is not used as start-up capital for small businesses, it is not returned to the industrial sector for reinvestment, and it has little to no resale value for our economy.</a:t>
            </a:r>
            <a:endParaRPr lang="en-US" sz="1200" dirty="0" smtClean="0"/>
          </a:p>
          <a:p>
            <a:pPr marL="0" indent="0">
              <a:buNone/>
            </a:pPr>
            <a:endParaRPr lang="en-US" sz="1200" dirty="0" smtClean="0"/>
          </a:p>
          <a:p>
            <a:r>
              <a:rPr lang="en-US" sz="1200" dirty="0" smtClean="0"/>
              <a:t>Proportional to GDP spending too much during peace time</a:t>
            </a:r>
          </a:p>
          <a:p>
            <a:endParaRPr lang="en-US" sz="1200" dirty="0" smtClean="0"/>
          </a:p>
          <a:p>
            <a:r>
              <a:rPr lang="en-US" sz="1200" dirty="0" smtClean="0"/>
              <a:t>Someone has got to foot the bill: Permanent militarization and engagement in wars possible because costs are being deferred to later generations through debt. The wars paid for by taxes, while directly financed,</a:t>
            </a:r>
            <a:r>
              <a:rPr lang="en-US" sz="1200" baseline="0" dirty="0" smtClean="0"/>
              <a:t> were immensely unpopular because of the personal grievance felt by citizens. </a:t>
            </a:r>
            <a:endParaRPr lang="en-US" sz="1200" dirty="0" smtClean="0"/>
          </a:p>
          <a:p>
            <a:endParaRPr lang="en-US" noProof="0" dirty="0"/>
          </a:p>
        </p:txBody>
      </p:sp>
      <p:sp>
        <p:nvSpPr>
          <p:cNvPr id="4" name="Foliennummernplatzhalter 3"/>
          <p:cNvSpPr>
            <a:spLocks noGrp="1"/>
          </p:cNvSpPr>
          <p:nvPr>
            <p:ph type="sldNum" sz="quarter" idx="10"/>
          </p:nvPr>
        </p:nvSpPr>
        <p:spPr/>
        <p:txBody>
          <a:bodyPr/>
          <a:lstStyle/>
          <a:p>
            <a:fld id="{6D157C52-4A69-4BF2-B453-CD5DE4551799}" type="slidenum">
              <a:rPr lang="de-DE" smtClean="0"/>
              <a:pPr/>
              <a:t>41</a:t>
            </a:fld>
            <a:endParaRPr lang="de-DE"/>
          </a:p>
        </p:txBody>
      </p:sp>
    </p:spTree>
    <p:extLst>
      <p:ext uri="{BB962C8B-B14F-4D97-AF65-F5344CB8AC3E}">
        <p14:creationId xmlns:p14="http://schemas.microsoft.com/office/powerpoint/2010/main" xmlns="" val="2572835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We have now reached the point where</a:t>
            </a:r>
            <a:r>
              <a:rPr lang="de-DE" baseline="0" dirty="0" smtClean="0"/>
              <a:t> military spending, specifically in government outlays to defense contractors, has become integral and almost irreplaceable to the vitality of the U.S. economy</a:t>
            </a:r>
            <a:endParaRPr lang="de-DE" dirty="0" smtClean="0"/>
          </a:p>
          <a:p>
            <a:endParaRPr lang="de-DE" dirty="0"/>
          </a:p>
        </p:txBody>
      </p:sp>
      <p:sp>
        <p:nvSpPr>
          <p:cNvPr id="4" name="Foliennummernplatzhalter 3"/>
          <p:cNvSpPr>
            <a:spLocks noGrp="1"/>
          </p:cNvSpPr>
          <p:nvPr>
            <p:ph type="sldNum" sz="quarter" idx="10"/>
          </p:nvPr>
        </p:nvSpPr>
        <p:spPr/>
        <p:txBody>
          <a:bodyPr/>
          <a:lstStyle/>
          <a:p>
            <a:fld id="{6D157C52-4A69-4BF2-B453-CD5DE4551799}" type="slidenum">
              <a:rPr lang="de-DE" smtClean="0"/>
              <a:pPr/>
              <a:t>42</a:t>
            </a:fld>
            <a:endParaRPr lang="de-DE"/>
          </a:p>
        </p:txBody>
      </p:sp>
    </p:spTree>
    <p:extLst>
      <p:ext uri="{BB962C8B-B14F-4D97-AF65-F5344CB8AC3E}">
        <p14:creationId xmlns:p14="http://schemas.microsoft.com/office/powerpoint/2010/main" xmlns="" val="2976614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Comparison:</a:t>
            </a:r>
            <a:r>
              <a:rPr lang="en-US" baseline="0" noProof="0" dirty="0" smtClean="0"/>
              <a:t> military expenditure and smoking, consequences are </a:t>
            </a:r>
            <a:r>
              <a:rPr lang="en-US" baseline="0" noProof="0" smtClean="0"/>
              <a:t>not felt </a:t>
            </a:r>
            <a:r>
              <a:rPr lang="en-US" baseline="0" noProof="0" dirty="0" smtClean="0"/>
              <a:t>immediately </a:t>
            </a:r>
            <a:endParaRPr lang="en-US" noProof="0" dirty="0"/>
          </a:p>
        </p:txBody>
      </p:sp>
      <p:sp>
        <p:nvSpPr>
          <p:cNvPr id="4" name="Foliennummernplatzhalter 3"/>
          <p:cNvSpPr>
            <a:spLocks noGrp="1"/>
          </p:cNvSpPr>
          <p:nvPr>
            <p:ph type="sldNum" sz="quarter" idx="10"/>
          </p:nvPr>
        </p:nvSpPr>
        <p:spPr/>
        <p:txBody>
          <a:bodyPr/>
          <a:lstStyle/>
          <a:p>
            <a:fld id="{6D157C52-4A69-4BF2-B453-CD5DE4551799}" type="slidenum">
              <a:rPr lang="de-DE" smtClean="0"/>
              <a:pPr/>
              <a:t>43</a:t>
            </a:fld>
            <a:endParaRPr lang="de-DE"/>
          </a:p>
        </p:txBody>
      </p:sp>
    </p:spTree>
    <p:extLst>
      <p:ext uri="{BB962C8B-B14F-4D97-AF65-F5344CB8AC3E}">
        <p14:creationId xmlns:p14="http://schemas.microsoft.com/office/powerpoint/2010/main" xmlns="" val="608998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Three points will be examined to discuss the economic embattlement of the United States during World War II:</a:t>
            </a:r>
          </a:p>
          <a:p>
            <a:pPr eaLnBrk="1" hangingPunct="1">
              <a:spcBef>
                <a:spcPct val="0"/>
              </a:spcBef>
              <a:buFontTx/>
              <a:buChar char="•"/>
            </a:pPr>
            <a:r>
              <a:rPr lang="en-US" dirty="0" smtClean="0"/>
              <a:t>The balance of government financing through Debt vs. Taxes</a:t>
            </a:r>
          </a:p>
          <a:p>
            <a:pPr eaLnBrk="1" hangingPunct="1">
              <a:spcBef>
                <a:spcPct val="0"/>
              </a:spcBef>
              <a:buFontTx/>
              <a:buChar char="•"/>
            </a:pPr>
            <a:r>
              <a:rPr lang="en-US" dirty="0" smtClean="0"/>
              <a:t>Government Spending, and more importantly, the drastic rate of change to ready</a:t>
            </a:r>
            <a:r>
              <a:rPr lang="en-US" baseline="0" dirty="0" smtClean="0"/>
              <a:t> for war</a:t>
            </a:r>
            <a:endParaRPr lang="en-US" dirty="0" smtClean="0"/>
          </a:p>
          <a:p>
            <a:pPr eaLnBrk="1" hangingPunct="1">
              <a:spcBef>
                <a:spcPct val="0"/>
              </a:spcBef>
              <a:buFontTx/>
              <a:buChar char="•"/>
            </a:pPr>
            <a:r>
              <a:rPr lang="en-US" dirty="0" smtClean="0"/>
              <a:t>And the unprecedented</a:t>
            </a:r>
            <a:r>
              <a:rPr lang="en-US" baseline="0" dirty="0" smtClean="0"/>
              <a:t> </a:t>
            </a:r>
            <a:r>
              <a:rPr lang="en-US" dirty="0" smtClean="0"/>
              <a:t>Industrial Conversion, Mobilization, and Reconversion by the U.S. government</a:t>
            </a:r>
            <a:r>
              <a:rPr lang="en-US" baseline="0" dirty="0" smtClean="0"/>
              <a:t> of its domestic industries</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94175D-3069-4FD7-B4B8-BACBFAC5AB0B}"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Pre-context of taxation</a:t>
            </a:r>
          </a:p>
          <a:p>
            <a:pPr lvl="1" eaLnBrk="1" hangingPunct="1">
              <a:spcBef>
                <a:spcPct val="0"/>
              </a:spcBef>
              <a:buFontTx/>
              <a:buChar char="•"/>
            </a:pPr>
            <a:r>
              <a:rPr lang="en-US" dirty="0" smtClean="0"/>
              <a:t>As mentioned before, a heavy</a:t>
            </a:r>
            <a:r>
              <a:rPr lang="en-US" baseline="0" dirty="0" smtClean="0"/>
              <a:t> </a:t>
            </a:r>
            <a:r>
              <a:rPr lang="en-US" dirty="0" smtClean="0"/>
              <a:t>taxation regime was</a:t>
            </a:r>
            <a:r>
              <a:rPr lang="en-US" baseline="0" dirty="0" smtClean="0"/>
              <a:t> implemented during the Great Depression to pay for government unemployment and social welfare programs.</a:t>
            </a:r>
          </a:p>
          <a:p>
            <a:pPr lvl="1" eaLnBrk="1" hangingPunct="1">
              <a:spcBef>
                <a:spcPct val="0"/>
              </a:spcBef>
              <a:buFontTx/>
              <a:buChar char="•"/>
            </a:pPr>
            <a:r>
              <a:rPr lang="en-US" baseline="0" dirty="0" smtClean="0"/>
              <a:t>Some estimates have the top income tax bracket for earners over $500,000 at around 75% percent</a:t>
            </a:r>
            <a:endParaRPr lang="en-US" dirty="0" smtClean="0"/>
          </a:p>
          <a:p>
            <a:pPr eaLnBrk="1" hangingPunct="1">
              <a:spcBef>
                <a:spcPct val="0"/>
              </a:spcBef>
              <a:buFontTx/>
              <a:buChar char="•"/>
            </a:pPr>
            <a:r>
              <a:rPr lang="en-US" dirty="0" smtClean="0"/>
              <a:t>The balance of the</a:t>
            </a:r>
            <a:r>
              <a:rPr lang="en-US" baseline="0" dirty="0" smtClean="0"/>
              <a:t> government’s financing equaled </a:t>
            </a:r>
            <a:r>
              <a:rPr lang="en-US" dirty="0" smtClean="0"/>
              <a:t>about 60% debt to 40% taxes. Thus, even with stringent tax policies, the government needed to put itself into debt to raise over half of the requisite funds.</a:t>
            </a:r>
          </a:p>
          <a:p>
            <a:pPr eaLnBrk="1" hangingPunct="1">
              <a:spcBef>
                <a:spcPct val="0"/>
              </a:spcBef>
              <a:buFontTx/>
              <a:buChar char="•"/>
            </a:pPr>
            <a:r>
              <a:rPr lang="en-US" dirty="0" smtClean="0"/>
              <a:t>To do this, the government issued debt in</a:t>
            </a:r>
            <a:r>
              <a:rPr lang="en-US" baseline="0" dirty="0" smtClean="0"/>
              <a:t> the forms of treasury bills, which are known by many names, including </a:t>
            </a:r>
            <a:r>
              <a:rPr lang="en-US" dirty="0" smtClean="0"/>
              <a:t>War bonds,</a:t>
            </a:r>
            <a:r>
              <a:rPr lang="en-US" baseline="0" dirty="0" smtClean="0"/>
              <a:t> U.S. Treasury and Security Bills, “Freedom and Victory Bonds,” Foreign Financing bonds</a:t>
            </a:r>
            <a:endParaRPr lang="en-US" dirty="0" smtClean="0"/>
          </a:p>
          <a:p>
            <a:pPr eaLnBrk="1" hangingPunct="1">
              <a:spcBef>
                <a:spcPct val="0"/>
              </a:spcBef>
              <a:buFontTx/>
              <a:buChar char="•"/>
            </a:pPr>
            <a:r>
              <a:rPr lang="en-US" dirty="0" smtClean="0"/>
              <a:t>Notably,</a:t>
            </a:r>
            <a:r>
              <a:rPr lang="en-US" baseline="0" dirty="0" smtClean="0"/>
              <a:t> </a:t>
            </a:r>
            <a:r>
              <a:rPr lang="en-US" dirty="0" smtClean="0"/>
              <a:t>The U.S. had not devised</a:t>
            </a:r>
            <a:r>
              <a:rPr lang="en-US" baseline="0" dirty="0" smtClean="0"/>
              <a:t> a system by which the government would make good on its debts, leaving much of the financing scheme to be figured out after the fighting was over.</a:t>
            </a:r>
            <a:endParaRPr lang="en-US"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16439B-AD38-46E6-B06C-F49EFB8BDC2B}"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Size of the U.S. budget</a:t>
            </a:r>
          </a:p>
          <a:p>
            <a:pPr lvl="1" eaLnBrk="1" hangingPunct="1">
              <a:spcBef>
                <a:spcPct val="0"/>
              </a:spcBef>
              <a:buFontTx/>
              <a:buChar char="•"/>
            </a:pPr>
            <a:r>
              <a:rPr lang="en-US" dirty="0" smtClean="0"/>
              <a:t>Some estimates place the</a:t>
            </a:r>
            <a:r>
              <a:rPr lang="en-US" baseline="0" dirty="0" smtClean="0"/>
              <a:t> increase in the U.S. government’s budget anywhere between four- to six-fold</a:t>
            </a:r>
            <a:endParaRPr lang="en-US" dirty="0" smtClean="0"/>
          </a:p>
          <a:p>
            <a:pPr eaLnBrk="1" hangingPunct="1">
              <a:spcBef>
                <a:spcPct val="0"/>
              </a:spcBef>
              <a:buFontTx/>
              <a:buChar char="•"/>
            </a:pPr>
            <a:r>
              <a:rPr lang="en-US" dirty="0" smtClean="0"/>
              <a:t>Expansion of GDP</a:t>
            </a:r>
          </a:p>
          <a:p>
            <a:pPr lvl="1" eaLnBrk="1" hangingPunct="1">
              <a:spcBef>
                <a:spcPct val="0"/>
              </a:spcBef>
              <a:buFontTx/>
              <a:buChar char="•"/>
            </a:pPr>
            <a:r>
              <a:rPr lang="en-US" baseline="0" dirty="0" smtClean="0"/>
              <a:t>According to the U.S. Department of Commerce’s Bureau of Economic Analysis, t</a:t>
            </a:r>
            <a:r>
              <a:rPr lang="en-US" dirty="0" smtClean="0"/>
              <a:t>he GDP of the U.S. nearly tripled between 1937</a:t>
            </a:r>
            <a:r>
              <a:rPr lang="en-US" baseline="0" dirty="0" smtClean="0"/>
              <a:t> and 1945, from 80 to 223 billion dollars. Over the previous time period, the GDP dipped as low as 50 billion and had been hovering around 90.</a:t>
            </a:r>
            <a:endParaRPr lang="en-US" dirty="0" smtClean="0"/>
          </a:p>
          <a:p>
            <a:pPr eaLnBrk="1" hangingPunct="1">
              <a:spcBef>
                <a:spcPct val="0"/>
              </a:spcBef>
              <a:buFontTx/>
              <a:buChar char="•"/>
            </a:pPr>
            <a:r>
              <a:rPr lang="en-US" dirty="0" smtClean="0"/>
              <a:t>Government spending for military as a percent of GDP</a:t>
            </a:r>
          </a:p>
          <a:p>
            <a:pPr lvl="1" eaLnBrk="1" hangingPunct="1">
              <a:spcBef>
                <a:spcPct val="0"/>
              </a:spcBef>
              <a:buFontTx/>
              <a:buChar char="•"/>
            </a:pPr>
            <a:r>
              <a:rPr lang="en-US" dirty="0" smtClean="0"/>
              <a:t>At</a:t>
            </a:r>
            <a:r>
              <a:rPr lang="en-US" baseline="0" dirty="0" smtClean="0"/>
              <a:t> the height of the war, the government was spending as much as fifty percent of the country’s GDP on military products and services. The 1944 GDP equaled 219 billion dollars. Of that, 94.5 billion was government consumption for national defense. That’s 43%. Compare that to the paltry billion and a half the government was spending for the same line item in 1939, just over one percent of the GDP.</a:t>
            </a:r>
            <a:endParaRPr lang="en-US"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4F9232-60BD-47CA-9DF6-C9079972E75A}"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baseline="0" dirty="0" smtClean="0"/>
              <a:t>Donald M. Nelson, head of the War Productions Board whose logo you see there, managed the WPB and oversaw the transition of the economy during the height of the war, inheriting this daunting task from the failing Office of Production Management. He recounts that of the approximately 188,000 industries in the United States, some 45,000 of the largest were targeted for industrial conversion. </a:t>
            </a:r>
          </a:p>
          <a:p>
            <a:pPr eaLnBrk="1" hangingPunct="1">
              <a:spcBef>
                <a:spcPct val="0"/>
              </a:spcBef>
              <a:buFontTx/>
              <a:buChar char="•"/>
            </a:pPr>
            <a:r>
              <a:rPr lang="en-US" baseline="0" dirty="0" smtClean="0"/>
              <a:t>While the record is inconclusive regarding the sheer number of companies, the drastic increase in U.S. GDP in the four year period between 1941 and 1945 indicates that the U.S. successfully mobilized its industrial sector for wartime production.</a:t>
            </a:r>
            <a:endParaRPr lang="en-US" dirty="0" smtClean="0"/>
          </a:p>
          <a:p>
            <a:pPr eaLnBrk="1" hangingPunct="1">
              <a:spcBef>
                <a:spcPct val="0"/>
              </a:spcBef>
              <a:buFontTx/>
              <a:buChar char="•"/>
            </a:pPr>
            <a:r>
              <a:rPr lang="en-US" dirty="0" smtClean="0"/>
              <a:t>For instance, Ford’s Willow Run plant in Ypsilanti</a:t>
            </a:r>
            <a:r>
              <a:rPr lang="en-US" baseline="0" dirty="0" smtClean="0"/>
              <a:t>, Michigan was producing one B24 Liberator bomber nearly every hour. The production of the Higgins boat transformed the city of New Orleans, as the company expanded from 75 to 20,000 workers between 1937 and 1943.</a:t>
            </a:r>
            <a:endParaRPr lang="en-US" dirty="0" smtClean="0"/>
          </a:p>
          <a:p>
            <a:pPr eaLnBrk="1" hangingPunct="1"/>
            <a:r>
              <a:rPr lang="en-US" sz="1200" dirty="0" smtClean="0">
                <a:latin typeface="+mn-lt"/>
              </a:rPr>
              <a:t>Ability to rapidly turn over the U.S. economy</a:t>
            </a:r>
          </a:p>
          <a:p>
            <a:pPr eaLnBrk="1" hangingPunct="1"/>
            <a:r>
              <a:rPr lang="en-US" sz="1200" dirty="0" smtClean="0">
                <a:latin typeface="+mn-lt"/>
              </a:rPr>
              <a:t>Went back to “normal” following the war</a:t>
            </a:r>
          </a:p>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0BA042-A544-4C2F-AF47-6CD08C191677}"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Economic conditions following the conflict</a:t>
            </a:r>
          </a:p>
          <a:p>
            <a:pPr lvl="1" eaLnBrk="1" hangingPunct="1">
              <a:spcBef>
                <a:spcPct val="0"/>
              </a:spcBef>
              <a:buFontTx/>
              <a:buChar char="•"/>
            </a:pPr>
            <a:r>
              <a:rPr lang="en-US" dirty="0" smtClean="0"/>
              <a:t>Despite</a:t>
            </a:r>
            <a:r>
              <a:rPr lang="en-US" baseline="0" dirty="0" smtClean="0"/>
              <a:t> only accounting for its debts in that the government planned to draw down the budget deficits, the economic rebuilding programs in Europe and Asia such as the Marshall Plan allowed the U.S. government to transition its, by now, massive economy to civilian production</a:t>
            </a:r>
          </a:p>
          <a:p>
            <a:pPr lvl="1" eaLnBrk="1" hangingPunct="1">
              <a:spcBef>
                <a:spcPct val="0"/>
              </a:spcBef>
              <a:buFontTx/>
              <a:buChar char="•"/>
            </a:pPr>
            <a:r>
              <a:rPr lang="en-US" baseline="0" dirty="0" smtClean="0"/>
              <a:t>Additionally, the drawdown plan was meant to be executed over a ten-year period, as Nelson describes in his memoirs. The U.S. did not have this ability as they would engage militarily by Truman’s second term of office events my colleague Nils will describe shortly</a:t>
            </a:r>
            <a:endParaRPr lang="en-US" dirty="0" smtClean="0"/>
          </a:p>
          <a:p>
            <a:pPr eaLnBrk="1" hangingPunct="1">
              <a:spcBef>
                <a:spcPct val="0"/>
              </a:spcBef>
              <a:buFontTx/>
              <a:buChar char="•"/>
            </a:pPr>
            <a:r>
              <a:rPr lang="en-US" dirty="0" smtClean="0"/>
              <a:t>WPB prepares for economic and industrial retraction</a:t>
            </a:r>
          </a:p>
          <a:p>
            <a:pPr lvl="1" eaLnBrk="1" hangingPunct="1">
              <a:spcBef>
                <a:spcPct val="0"/>
              </a:spcBef>
              <a:buFontTx/>
              <a:buChar char="•"/>
            </a:pPr>
            <a:r>
              <a:rPr lang="en-US" dirty="0" smtClean="0"/>
              <a:t>This transfer of</a:t>
            </a:r>
            <a:r>
              <a:rPr lang="en-US" baseline="0" dirty="0" smtClean="0"/>
              <a:t> efforts was led by the War Productions Board</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dirty="0" smtClean="0"/>
              <a:t>Permanent wartime economy not so following the Second World War</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dirty="0" smtClean="0"/>
              <a:t>Tax</a:t>
            </a:r>
            <a:r>
              <a:rPr lang="en-US" baseline="0" dirty="0" smtClean="0"/>
              <a:t> versus debt financing will become evident throughout the study</a:t>
            </a:r>
            <a:endParaRPr lang="en-US" dirty="0" smtClean="0"/>
          </a:p>
          <a:p>
            <a:pPr eaLnBrk="1" hangingPunct="1">
              <a:spcBef>
                <a:spcPct val="0"/>
              </a:spcBef>
              <a:buFontTx/>
              <a:buChar char="•"/>
            </a:pPr>
            <a:r>
              <a:rPr lang="en-US" dirty="0" smtClean="0"/>
              <a:t>Tehran, Yalta, and Potsdam determinations</a:t>
            </a:r>
          </a:p>
          <a:p>
            <a:pPr lvl="1" eaLnBrk="1" hangingPunct="1">
              <a:spcBef>
                <a:spcPct val="0"/>
              </a:spcBef>
              <a:buFontTx/>
              <a:buChar char="•"/>
            </a:pPr>
            <a:r>
              <a:rPr lang="en-US" dirty="0" smtClean="0"/>
              <a:t>New global security</a:t>
            </a:r>
            <a:r>
              <a:rPr lang="en-US" baseline="0" dirty="0" smtClean="0"/>
              <a:t> and economic paradigm</a:t>
            </a:r>
          </a:p>
          <a:p>
            <a:pPr lvl="1" eaLnBrk="1" hangingPunct="1">
              <a:spcBef>
                <a:spcPct val="0"/>
              </a:spcBef>
              <a:buFontTx/>
              <a:buChar char="•"/>
            </a:pPr>
            <a:r>
              <a:rPr lang="en-US" dirty="0" smtClean="0"/>
              <a:t>Stage set for international Cold War between superpowers</a:t>
            </a:r>
          </a:p>
          <a:p>
            <a:pPr lvl="1" eaLnBrk="1" hangingPunct="1">
              <a:spcBef>
                <a:spcPct val="0"/>
              </a:spcBef>
              <a:buFontTx/>
              <a:buChar char="•"/>
            </a:pPr>
            <a:r>
              <a:rPr lang="en-US" dirty="0" smtClean="0"/>
              <a:t>No opportunity for U.S. cantonment</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48B3C-E901-4420-8794-BDC2B1CC1B83}"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smtClean="0"/>
              <a:t>Stress</a:t>
            </a:r>
            <a:r>
              <a:rPr lang="de-DE" baseline="0" dirty="0" smtClean="0"/>
              <a:t> </a:t>
            </a:r>
            <a:r>
              <a:rPr lang="de-DE" baseline="0" dirty="0" err="1" smtClean="0"/>
              <a:t>long</a:t>
            </a:r>
            <a:r>
              <a:rPr lang="de-DE" baseline="0" dirty="0" smtClean="0"/>
              <a:t> </a:t>
            </a:r>
            <a:r>
              <a:rPr lang="de-DE" baseline="0" dirty="0" err="1" smtClean="0"/>
              <a:t>term</a:t>
            </a:r>
            <a:r>
              <a:rPr lang="de-DE" baseline="0" dirty="0" smtClean="0"/>
              <a:t> </a:t>
            </a:r>
            <a:r>
              <a:rPr lang="de-DE" baseline="0" dirty="0" err="1" smtClean="0"/>
              <a:t>implications</a:t>
            </a:r>
            <a:r>
              <a:rPr lang="de-DE" baseline="0" dirty="0" smtClean="0"/>
              <a:t>.</a:t>
            </a:r>
            <a:endParaRPr lang="de-DE" dirty="0" smtClean="0"/>
          </a:p>
          <a:p>
            <a:pPr algn="l"/>
            <a:r>
              <a:rPr lang="de-DE" dirty="0" smtClean="0"/>
              <a:t>Source:</a:t>
            </a:r>
            <a:r>
              <a:rPr lang="de-DE" baseline="0" dirty="0" smtClean="0"/>
              <a:t> http://upload.wikimedia.org/wikipedia/commons/thumb/c/ca/Korean_War_Montage_2.png/240px-Korean_War_Montage_2.png</a:t>
            </a:r>
            <a:endParaRPr lang="de-DE" dirty="0"/>
          </a:p>
        </p:txBody>
      </p:sp>
      <p:sp>
        <p:nvSpPr>
          <p:cNvPr id="4" name="Foliennummernplatzhalter 3"/>
          <p:cNvSpPr>
            <a:spLocks noGrp="1"/>
          </p:cNvSpPr>
          <p:nvPr>
            <p:ph type="sldNum" sz="quarter" idx="10"/>
          </p:nvPr>
        </p:nvSpPr>
        <p:spPr/>
        <p:txBody>
          <a:bodyPr/>
          <a:lstStyle/>
          <a:p>
            <a:fld id="{DD2FFC14-206D-48AD-82B7-F5C2745C70A6}" type="slidenum">
              <a:rPr lang="de-DE" smtClean="0"/>
              <a:pPr/>
              <a:t>10</a:t>
            </a:fld>
            <a:endParaRPr lang="de-DE"/>
          </a:p>
        </p:txBody>
      </p:sp>
    </p:spTree>
    <p:extLst>
      <p:ext uri="{BB962C8B-B14F-4D97-AF65-F5344CB8AC3E}">
        <p14:creationId xmlns:p14="http://schemas.microsoft.com/office/powerpoint/2010/main" xmlns="" val="1684818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Battle </a:t>
            </a:r>
            <a:r>
              <a:rPr lang="de-DE" dirty="0" err="1" smtClean="0"/>
              <a:t>deaths</a:t>
            </a:r>
            <a:r>
              <a:rPr lang="de-DE" dirty="0" smtClean="0"/>
              <a:t> </a:t>
            </a:r>
            <a:r>
              <a:rPr lang="de-DE" dirty="0" err="1" smtClean="0"/>
              <a:t>source</a:t>
            </a:r>
            <a:r>
              <a:rPr lang="de-DE" dirty="0" smtClean="0"/>
              <a:t>: </a:t>
            </a:r>
            <a:r>
              <a:rPr lang="en-US" sz="1200" kern="1200" dirty="0" err="1" smtClean="0">
                <a:solidFill>
                  <a:schemeClr val="tx1"/>
                </a:solidFill>
                <a:effectLst/>
                <a:latin typeface="+mn-lt"/>
                <a:ea typeface="+mn-ea"/>
                <a:cs typeface="+mn-cs"/>
              </a:rPr>
              <a:t>Lacina</a:t>
            </a:r>
            <a:r>
              <a:rPr lang="en-US" sz="1200" kern="1200" dirty="0" smtClean="0">
                <a:solidFill>
                  <a:schemeClr val="tx1"/>
                </a:solidFill>
                <a:effectLst/>
                <a:latin typeface="+mn-lt"/>
                <a:ea typeface="+mn-ea"/>
                <a:cs typeface="+mn-cs"/>
              </a:rPr>
              <a:t>, Bethany, and Nils </a:t>
            </a:r>
            <a:r>
              <a:rPr lang="en-US" sz="1200" kern="1200" dirty="0" err="1" smtClean="0">
                <a:solidFill>
                  <a:schemeClr val="tx1"/>
                </a:solidFill>
                <a:effectLst/>
                <a:latin typeface="+mn-lt"/>
                <a:ea typeface="+mn-ea"/>
                <a:cs typeface="+mn-cs"/>
              </a:rPr>
              <a:t>Petter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Gleditsch</a:t>
            </a:r>
            <a:r>
              <a:rPr lang="en-US" sz="1200" kern="1200" dirty="0" smtClean="0">
                <a:solidFill>
                  <a:schemeClr val="tx1"/>
                </a:solidFill>
                <a:effectLst/>
                <a:latin typeface="+mn-lt"/>
                <a:ea typeface="+mn-ea"/>
                <a:cs typeface="+mn-cs"/>
              </a:rPr>
              <a:t>. "Monitoring Trends in Global Combat: A New Dataset of Battle Deaths." </a:t>
            </a:r>
            <a:r>
              <a:rPr lang="en-US" sz="1200" i="1" kern="1200" dirty="0" smtClean="0">
                <a:solidFill>
                  <a:schemeClr val="tx1"/>
                </a:solidFill>
                <a:effectLst/>
                <a:latin typeface="+mn-lt"/>
                <a:ea typeface="+mn-ea"/>
                <a:cs typeface="+mn-cs"/>
              </a:rPr>
              <a:t>European Journal of Population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i="0" kern="1200" dirty="0" smtClean="0">
                <a:solidFill>
                  <a:schemeClr val="tx1"/>
                </a:solidFill>
                <a:effectLst/>
                <a:latin typeface="+mn-lt"/>
                <a:ea typeface="+mn-ea"/>
                <a:cs typeface="+mn-cs"/>
              </a:rPr>
              <a:t>According to </a:t>
            </a:r>
            <a:r>
              <a:rPr lang="en-US" sz="1200" i="0" kern="1200" dirty="0" err="1" smtClean="0">
                <a:solidFill>
                  <a:schemeClr val="tx1"/>
                </a:solidFill>
                <a:effectLst/>
                <a:latin typeface="+mn-lt"/>
                <a:ea typeface="+mn-ea"/>
                <a:cs typeface="+mn-cs"/>
              </a:rPr>
              <a:t>DoD</a:t>
            </a:r>
            <a:r>
              <a:rPr lang="en-US" sz="1200" i="0" kern="1200" dirty="0" smtClean="0">
                <a:solidFill>
                  <a:schemeClr val="tx1"/>
                </a:solidFill>
                <a:effectLst/>
                <a:latin typeface="+mn-lt"/>
                <a:ea typeface="+mn-ea"/>
                <a:cs typeface="+mn-cs"/>
              </a:rPr>
              <a:t>:</a:t>
            </a:r>
            <a:r>
              <a:rPr lang="en-US" sz="1200" i="0" kern="1200" baseline="0" dirty="0" smtClean="0">
                <a:solidFill>
                  <a:schemeClr val="tx1"/>
                </a:solidFill>
                <a:effectLst/>
                <a:latin typeface="+mn-lt"/>
                <a:ea typeface="+mn-ea"/>
                <a:cs typeface="+mn-cs"/>
              </a:rPr>
              <a:t> - </a:t>
            </a:r>
            <a:r>
              <a:rPr lang="en-US" dirty="0" smtClean="0"/>
              <a:t>34k U.S. battle deaths, 8k missing in action,</a:t>
            </a:r>
            <a:r>
              <a:rPr lang="en-US" baseline="0" dirty="0" smtClean="0"/>
              <a:t> </a:t>
            </a:r>
            <a:r>
              <a:rPr lang="en-US" dirty="0" smtClean="0"/>
              <a:t>South Korea 374k civilian,</a:t>
            </a:r>
            <a:r>
              <a:rPr lang="en-US" baseline="0" dirty="0" smtClean="0"/>
              <a:t> </a:t>
            </a:r>
            <a:r>
              <a:rPr lang="en-US" dirty="0" smtClean="0"/>
              <a:t>138k military deaths, PVA 400k, KPA </a:t>
            </a:r>
            <a:r>
              <a:rPr lang="en-US" baseline="0" dirty="0" smtClean="0"/>
              <a:t>200k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i="0" baseline="0" dirty="0" err="1" smtClean="0"/>
              <a:t>Divison</a:t>
            </a:r>
            <a:r>
              <a:rPr lang="en-US" i="0" baseline="0" dirty="0" smtClean="0"/>
              <a:t>: </a:t>
            </a:r>
            <a:r>
              <a:rPr lang="en-US" sz="1200" kern="1200" dirty="0" smtClean="0">
                <a:solidFill>
                  <a:schemeClr val="tx1"/>
                </a:solidFill>
                <a:effectLst/>
                <a:latin typeface="+mn-lt"/>
                <a:ea typeface="+mn-ea"/>
                <a:cs typeface="+mn-cs"/>
              </a:rPr>
              <a:t>38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parallel</a:t>
            </a:r>
            <a:endParaRPr lang="de-DE" i="0" dirty="0"/>
          </a:p>
        </p:txBody>
      </p:sp>
      <p:sp>
        <p:nvSpPr>
          <p:cNvPr id="4" name="Foliennummernplatzhalter 3"/>
          <p:cNvSpPr>
            <a:spLocks noGrp="1"/>
          </p:cNvSpPr>
          <p:nvPr>
            <p:ph type="sldNum" sz="quarter" idx="10"/>
          </p:nvPr>
        </p:nvSpPr>
        <p:spPr/>
        <p:txBody>
          <a:bodyPr/>
          <a:lstStyle/>
          <a:p>
            <a:fld id="{DD2FFC14-206D-48AD-82B7-F5C2745C70A6}" type="slidenum">
              <a:rPr lang="de-DE" smtClean="0"/>
              <a:pPr/>
              <a:t>11</a:t>
            </a:fld>
            <a:endParaRPr lang="de-DE"/>
          </a:p>
        </p:txBody>
      </p:sp>
    </p:spTree>
    <p:extLst>
      <p:ext uri="{BB962C8B-B14F-4D97-AF65-F5344CB8AC3E}">
        <p14:creationId xmlns:p14="http://schemas.microsoft.com/office/powerpoint/2010/main" xmlns="" val="194834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D420C079-0CDB-43CB-A4DD-940C108C3D92}" type="datetimeFigureOut">
              <a:rPr lang="en-US"/>
              <a:pPr>
                <a:defRPr/>
              </a:pPr>
              <a:t>4/6/2013</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EC927B7E-BBF8-4FFB-BE26-B32D01ED4AFC}"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9ABEC9D6-92F9-4E73-9229-E093F5D570D9}" type="datetimeFigureOut">
              <a:rPr lang="en-US"/>
              <a:pPr>
                <a:defRPr/>
              </a:pPr>
              <a:t>4/6/2013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9889DCA1-F817-4BF0-B5F4-5E9A3248D4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247B399-D280-439C-BFBD-894618368457}" type="datetimeFigureOut">
              <a:rPr lang="en-US"/>
              <a:pPr>
                <a:defRPr/>
              </a:pPr>
              <a:t>4/6/2013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9706959-FB07-466B-88DF-00A7222B1C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128ECB64-30BC-4145-8ADB-333BB8F86D63}" type="datetimeFigureOut">
              <a:rPr lang="en-US"/>
              <a:pPr>
                <a:defRPr/>
              </a:pPr>
              <a:t>4/6/2013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BBF9F54-7383-4AD2-9A39-70E66E530E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2101F7-5B0B-4892-9FCC-55B730986DEF}" type="datetimeFigureOut">
              <a:rPr lang="en-US"/>
              <a:pPr>
                <a:defRPr/>
              </a:pPr>
              <a:t>4/6/2013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936ECA-04AC-400C-836F-739FA63E1A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DCB54B32-E028-4072-A2FE-5BC4CA3A4D6E}" type="datetimeFigureOut">
              <a:rPr lang="en-US"/>
              <a:pPr>
                <a:defRPr/>
              </a:pPr>
              <a:t>4/6/2013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5F65DAE4-E957-4C57-8B8F-D06EFE07FF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316E7220-D46F-41DC-94D7-8883AF9CAFF0}"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516B9586-A458-47ED-AB4C-1BE6783D7CBE}" type="datetimeFigureOut">
              <a:rPr lang="en-US"/>
              <a:pPr>
                <a:defRPr/>
              </a:pPr>
              <a:t>4/6/2013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8901B058-CBBB-4CF6-8940-928284EF88C2}" type="datetimeFigureOut">
              <a:rPr lang="en-US"/>
              <a:pPr>
                <a:defRPr/>
              </a:pPr>
              <a:t>4/6/2013</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07B0BD02-6EAF-4944-8FDB-AE1E56A17B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2C833139-43C6-4D89-9920-19C37109D562}" type="datetimeFigureOut">
              <a:rPr lang="en-US"/>
              <a:pPr>
                <a:defRPr/>
              </a:pPr>
              <a:t>4/6/2013</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886DB010-9E54-438C-855D-DA5209C84D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C4565737-65A4-4331-8574-C0C3E3C2EFD9}" type="datetimeFigureOut">
              <a:rPr lang="en-US"/>
              <a:pPr>
                <a:defRPr/>
              </a:pPr>
              <a:t>4/6/2013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BDCEDF38-3023-423B-BFDC-607B0FA4C9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98CA8EE1-0F87-42DB-9203-4B43EAA5CB35}" type="datetimeFigureOut">
              <a:rPr lang="en-US"/>
              <a:pPr>
                <a:defRPr/>
              </a:pPr>
              <a:t>4/6/2013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2EDB0689-6AC2-4A3B-AB4C-7A358BF422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89CC96C1-97E6-477E-9AB7-877363DE1230}" type="datetimeFigureOut">
              <a:rPr lang="en-US"/>
              <a:pPr>
                <a:defRPr/>
              </a:pPr>
              <a:t>4/6/2013</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BC92E5B9-B3D7-4C3D-A6F7-A7025F705C37}"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97" r:id="rId1"/>
    <p:sldLayoutId id="2147483789" r:id="rId2"/>
    <p:sldLayoutId id="2147483798" r:id="rId3"/>
    <p:sldLayoutId id="2147483790" r:id="rId4"/>
    <p:sldLayoutId id="2147483799" r:id="rId5"/>
    <p:sldLayoutId id="2147483791" r:id="rId6"/>
    <p:sldLayoutId id="2147483792" r:id="rId7"/>
    <p:sldLayoutId id="2147483793" r:id="rId8"/>
    <p:sldLayoutId id="2147483794" r:id="rId9"/>
    <p:sldLayoutId id="2147483795" r:id="rId10"/>
    <p:sldLayoutId id="2147483796"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hyperlink" Target="https://www.cia.gov/library/publications/the-world-factbook/geos/iz.html" TargetMode="Externa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cia.gov/library/publications/the-world-factbook/geos/iz.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thinkprogress.org/politics/2011/04/11/157596/military-spending-doubled-since-2001/?mobile=nc" TargetMode="External"/><Relationship Id="rId2" Type="http://schemas.openxmlformats.org/officeDocument/2006/relationships/hyperlink" Target="http://www.defense.gov/news/newsarticle.aspx?id=4540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r>
              <a:rPr lang="en-US" sz="4000" dirty="0" smtClean="0"/>
              <a:t>Militarism and America’s Economy</a:t>
            </a:r>
            <a:endParaRPr lang="en-US" sz="4000" dirty="0"/>
          </a:p>
        </p:txBody>
      </p:sp>
      <p:sp>
        <p:nvSpPr>
          <p:cNvPr id="2" name="Title 1"/>
          <p:cNvSpPr>
            <a:spLocks noGrp="1"/>
          </p:cNvSpPr>
          <p:nvPr>
            <p:ph type="ctrTitle"/>
          </p:nvPr>
        </p:nvSpPr>
        <p:spPr/>
        <p:txBody>
          <a:bodyPr/>
          <a:lstStyle/>
          <a:p>
            <a:pPr eaLnBrk="1" fontAlgn="auto" hangingPunct="1">
              <a:spcAft>
                <a:spcPts val="0"/>
              </a:spcAft>
              <a:defRPr/>
            </a:pPr>
            <a:r>
              <a:rPr sz="8000" dirty="0" smtClean="0"/>
              <a:t>Beyond the Front</a:t>
            </a:r>
            <a:endParaRPr sz="8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81400" y="2438400"/>
            <a:ext cx="5832648" cy="1453827"/>
          </a:xfrm>
        </p:spPr>
        <p:txBody>
          <a:bodyPr>
            <a:normAutofit/>
          </a:bodyPr>
          <a:lstStyle/>
          <a:p>
            <a:r>
              <a:rPr lang="en-US" sz="4000" dirty="0" smtClean="0"/>
              <a:t>The Korean War </a:t>
            </a:r>
            <a:r>
              <a:rPr lang="en-US" sz="3200" dirty="0" smtClean="0"/>
              <a:t/>
            </a:r>
            <a:br>
              <a:rPr lang="en-US" sz="3200" dirty="0" smtClean="0"/>
            </a:br>
            <a:endParaRPr lang="en-US" sz="3200" dirty="0"/>
          </a:p>
        </p:txBody>
      </p:sp>
      <p:pic>
        <p:nvPicPr>
          <p:cNvPr id="1032" name="Picture 8" descr="http://upload.wikimedia.org/wikipedia/commons/thumb/c/ca/Korean_War_Montage_2.png/240px-Korean_War_Montage_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73" y="-330099"/>
            <a:ext cx="4832334" cy="71880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feld 6"/>
          <p:cNvSpPr txBox="1"/>
          <p:nvPr/>
        </p:nvSpPr>
        <p:spPr>
          <a:xfrm>
            <a:off x="4932040" y="3501008"/>
            <a:ext cx="4211960" cy="830997"/>
          </a:xfrm>
          <a:prstGeom prst="rect">
            <a:avLst/>
          </a:prstGeom>
          <a:noFill/>
        </p:spPr>
        <p:txBody>
          <a:bodyPr wrap="square" rtlCol="0">
            <a:spAutoFit/>
          </a:bodyPr>
          <a:lstStyle/>
          <a:p>
            <a:pPr>
              <a:spcBef>
                <a:spcPct val="0"/>
              </a:spcBef>
            </a:pPr>
            <a:r>
              <a:rPr lang="en-US" sz="2400" b="1" cap="small" dirty="0" smtClean="0">
                <a:solidFill>
                  <a:schemeClr val="tx2"/>
                </a:solidFill>
                <a:latin typeface="+mj-lt"/>
                <a:ea typeface="+mj-ea"/>
                <a:cs typeface="+mj-cs"/>
              </a:rPr>
              <a:t>Emergence of the Military-Industrial Complex</a:t>
            </a:r>
            <a:endParaRPr lang="en-US" sz="2400" b="1" cap="small" dirty="0">
              <a:solidFill>
                <a:schemeClr val="tx2"/>
              </a:solidFill>
              <a:latin typeface="+mj-lt"/>
              <a:ea typeface="+mj-ea"/>
              <a:cs typeface="+mj-cs"/>
            </a:endParaRPr>
          </a:p>
        </p:txBody>
      </p:sp>
    </p:spTree>
    <p:extLst>
      <p:ext uri="{BB962C8B-B14F-4D97-AF65-F5344CB8AC3E}">
        <p14:creationId xmlns:p14="http://schemas.microsoft.com/office/powerpoint/2010/main" xmlns="" val="3560646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5400" dirty="0" smtClean="0"/>
              <a:t>Preface</a:t>
            </a:r>
            <a:endParaRPr lang="de-DE" sz="5400" dirty="0"/>
          </a:p>
        </p:txBody>
      </p:sp>
      <p:sp>
        <p:nvSpPr>
          <p:cNvPr id="3" name="Inhaltsplatzhalter 2"/>
          <p:cNvSpPr>
            <a:spLocks noGrp="1"/>
          </p:cNvSpPr>
          <p:nvPr>
            <p:ph sz="quarter" idx="1"/>
          </p:nvPr>
        </p:nvSpPr>
        <p:spPr>
          <a:xfrm>
            <a:off x="533400" y="3200400"/>
            <a:ext cx="7467600" cy="3044952"/>
          </a:xfrm>
        </p:spPr>
        <p:txBody>
          <a:bodyPr/>
          <a:lstStyle/>
          <a:p>
            <a:r>
              <a:rPr lang="en-US" dirty="0" smtClean="0"/>
              <a:t>1950 invasion by North Korea</a:t>
            </a:r>
          </a:p>
          <a:p>
            <a:endParaRPr lang="en-US" dirty="0" smtClean="0"/>
          </a:p>
          <a:p>
            <a:r>
              <a:rPr lang="en-US" dirty="0" smtClean="0"/>
              <a:t>Three years of war with 1.2 million battle related deaths</a:t>
            </a:r>
          </a:p>
          <a:p>
            <a:endParaRPr lang="en-US" dirty="0" smtClean="0"/>
          </a:p>
          <a:p>
            <a:r>
              <a:rPr lang="en-US" dirty="0" smtClean="0"/>
              <a:t>Permanent division of Korea on the 38</a:t>
            </a:r>
            <a:r>
              <a:rPr lang="en-US" baseline="30000" dirty="0" smtClean="0"/>
              <a:t>th</a:t>
            </a:r>
            <a:r>
              <a:rPr lang="en-US" dirty="0" smtClean="0"/>
              <a:t> parallel</a:t>
            </a:r>
          </a:p>
          <a:p>
            <a:endParaRPr lang="de-DE" dirty="0"/>
          </a:p>
        </p:txBody>
      </p:sp>
      <p:sp>
        <p:nvSpPr>
          <p:cNvPr id="4" name="Rechteck 3"/>
          <p:cNvSpPr/>
          <p:nvPr/>
        </p:nvSpPr>
        <p:spPr>
          <a:xfrm>
            <a:off x="609600" y="1524000"/>
            <a:ext cx="7992888" cy="1384995"/>
          </a:xfrm>
          <a:prstGeom prst="rect">
            <a:avLst/>
          </a:prstGeom>
        </p:spPr>
        <p:txBody>
          <a:bodyPr wrap="square">
            <a:spAutoFit/>
          </a:bodyPr>
          <a:lstStyle/>
          <a:p>
            <a:r>
              <a:rPr lang="en-US" sz="2400" i="1" dirty="0"/>
              <a:t>“Korea was the wrong war, in the wrong place, </a:t>
            </a:r>
            <a:endParaRPr lang="en-US" sz="2400" i="1" dirty="0" smtClean="0"/>
          </a:p>
          <a:p>
            <a:r>
              <a:rPr lang="en-US" sz="2400" i="1" dirty="0" smtClean="0"/>
              <a:t>at </a:t>
            </a:r>
            <a:r>
              <a:rPr lang="en-US" sz="2400" i="1" dirty="0"/>
              <a:t>the wrong time.”</a:t>
            </a:r>
          </a:p>
          <a:p>
            <a:endParaRPr lang="en-US" dirty="0" smtClean="0"/>
          </a:p>
          <a:p>
            <a:r>
              <a:rPr lang="en-US" dirty="0" smtClean="0"/>
              <a:t>J.C. Wylie (1967) </a:t>
            </a:r>
            <a:r>
              <a:rPr lang="en-US" i="1" dirty="0" smtClean="0"/>
              <a:t>Military Strategy: A General Theory of Power Control. p. 66</a:t>
            </a:r>
            <a:endParaRPr lang="en-US" i="1" dirty="0"/>
          </a:p>
        </p:txBody>
      </p:sp>
    </p:spTree>
    <p:extLst>
      <p:ext uri="{BB962C8B-B14F-4D97-AF65-F5344CB8AC3E}">
        <p14:creationId xmlns:p14="http://schemas.microsoft.com/office/powerpoint/2010/main" xmlns="" val="268930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5400" dirty="0" smtClean="0"/>
              <a:t>Cold War Context	</a:t>
            </a:r>
            <a:endParaRPr lang="en-US" sz="5400" dirty="0"/>
          </a:p>
        </p:txBody>
      </p:sp>
      <p:sp>
        <p:nvSpPr>
          <p:cNvPr id="3" name="Inhaltsplatzhalter 2"/>
          <p:cNvSpPr>
            <a:spLocks noGrp="1"/>
          </p:cNvSpPr>
          <p:nvPr>
            <p:ph sz="quarter" idx="1"/>
          </p:nvPr>
        </p:nvSpPr>
        <p:spPr/>
        <p:txBody>
          <a:bodyPr/>
          <a:lstStyle/>
          <a:p>
            <a:r>
              <a:rPr lang="en-US" dirty="0" smtClean="0"/>
              <a:t>Paradigm shift in public opinion about communism</a:t>
            </a:r>
          </a:p>
          <a:p>
            <a:endParaRPr lang="en-US" dirty="0" smtClean="0"/>
          </a:p>
          <a:p>
            <a:r>
              <a:rPr lang="en-US" dirty="0" smtClean="0"/>
              <a:t>Renunciation </a:t>
            </a:r>
            <a:r>
              <a:rPr lang="en-US" smtClean="0"/>
              <a:t>of Truman’s </a:t>
            </a:r>
            <a:r>
              <a:rPr lang="en-US" dirty="0" smtClean="0"/>
              <a:t>“minimalist defense budget”</a:t>
            </a:r>
          </a:p>
          <a:p>
            <a:endParaRPr lang="en-US" dirty="0" smtClean="0"/>
          </a:p>
          <a:p>
            <a:r>
              <a:rPr lang="en-US" dirty="0" smtClean="0"/>
              <a:t>Global network of </a:t>
            </a:r>
            <a:r>
              <a:rPr lang="en-US" dirty="0"/>
              <a:t>security </a:t>
            </a:r>
            <a:r>
              <a:rPr lang="en-US" dirty="0" smtClean="0"/>
              <a:t>alliances</a:t>
            </a:r>
          </a:p>
          <a:p>
            <a:endParaRPr lang="en-US" dirty="0"/>
          </a:p>
          <a:p>
            <a:r>
              <a:rPr lang="en-US" dirty="0" smtClean="0"/>
              <a:t>General military modernization </a:t>
            </a:r>
            <a:endParaRPr lang="en-US" dirty="0"/>
          </a:p>
          <a:p>
            <a:endParaRPr lang="en-US" dirty="0" smtClean="0"/>
          </a:p>
          <a:p>
            <a:r>
              <a:rPr lang="en-US" dirty="0" smtClean="0"/>
              <a:t>Eisenhower’s “New Look”</a:t>
            </a:r>
            <a:endParaRPr lang="en-US" dirty="0"/>
          </a:p>
          <a:p>
            <a:endParaRPr lang="en-US" dirty="0"/>
          </a:p>
        </p:txBody>
      </p:sp>
    </p:spTree>
    <p:extLst>
      <p:ext uri="{BB962C8B-B14F-4D97-AF65-F5344CB8AC3E}">
        <p14:creationId xmlns:p14="http://schemas.microsoft.com/office/powerpoint/2010/main" xmlns="" val="3200520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5400" dirty="0" smtClean="0"/>
              <a:t>Military Spending</a:t>
            </a:r>
            <a:endParaRPr lang="en-US" sz="5400" dirty="0"/>
          </a:p>
        </p:txBody>
      </p:sp>
      <p:pic>
        <p:nvPicPr>
          <p:cNvPr id="4" name="Grafik 3"/>
          <p:cNvPicPr/>
          <p:nvPr/>
        </p:nvPicPr>
        <p:blipFill rotWithShape="1">
          <a:blip r:embed="rId2" cstate="print">
            <a:extLst>
              <a:ext uri="{28A0092B-C50C-407E-A947-70E740481C1C}">
                <a14:useLocalDpi xmlns:a14="http://schemas.microsoft.com/office/drawing/2010/main" xmlns="" val="0"/>
              </a:ext>
            </a:extLst>
          </a:blip>
          <a:srcRect l="14860" t="20382" r="31964" b="27388"/>
          <a:stretch/>
        </p:blipFill>
        <p:spPr bwMode="auto">
          <a:xfrm>
            <a:off x="683568" y="1628800"/>
            <a:ext cx="6984776" cy="4320479"/>
          </a:xfrm>
          <a:prstGeom prst="rect">
            <a:avLst/>
          </a:prstGeom>
          <a:ln>
            <a:noFill/>
          </a:ln>
          <a:extLst>
            <a:ext uri="{53640926-AAD7-44D8-BBD7-CCE9431645EC}">
              <a14:shadowObscured xmlns:a14="http://schemas.microsoft.com/office/drawing/2010/main" xmlns=""/>
            </a:ext>
          </a:extLst>
        </p:spPr>
      </p:pic>
      <p:sp>
        <p:nvSpPr>
          <p:cNvPr id="5" name="Textfeld 4"/>
          <p:cNvSpPr txBox="1"/>
          <p:nvPr/>
        </p:nvSpPr>
        <p:spPr>
          <a:xfrm>
            <a:off x="323528" y="6021288"/>
            <a:ext cx="9865096" cy="923330"/>
          </a:xfrm>
          <a:prstGeom prst="rect">
            <a:avLst/>
          </a:prstGeom>
          <a:noFill/>
        </p:spPr>
        <p:txBody>
          <a:bodyPr wrap="square" rtlCol="0">
            <a:spAutoFit/>
          </a:bodyPr>
          <a:lstStyle/>
          <a:p>
            <a:r>
              <a:rPr lang="en-US" dirty="0"/>
              <a:t>Source: </a:t>
            </a:r>
            <a:r>
              <a:rPr lang="en-US" dirty="0" smtClean="0"/>
              <a:t>Miller (2007) </a:t>
            </a:r>
            <a:r>
              <a:rPr lang="en-US" i="1" dirty="0"/>
              <a:t>Funding Extended Conflicts: Korea, Vietnam, and the </a:t>
            </a:r>
            <a:r>
              <a:rPr lang="en-US" i="1" dirty="0" smtClean="0"/>
              <a:t>			War </a:t>
            </a:r>
            <a:r>
              <a:rPr lang="en-US" i="1" dirty="0"/>
              <a:t>on Terror</a:t>
            </a:r>
            <a:r>
              <a:rPr lang="en-US" dirty="0"/>
              <a:t>. </a:t>
            </a:r>
            <a:r>
              <a:rPr lang="en-US" dirty="0" smtClean="0"/>
              <a:t>2007</a:t>
            </a:r>
            <a:r>
              <a:rPr lang="en-US" dirty="0"/>
              <a:t>, p. </a:t>
            </a:r>
            <a:r>
              <a:rPr lang="en-US" dirty="0" smtClean="0"/>
              <a:t>18.</a:t>
            </a:r>
            <a:endParaRPr lang="de-DE" dirty="0"/>
          </a:p>
          <a:p>
            <a:endParaRPr lang="de-DE" dirty="0"/>
          </a:p>
        </p:txBody>
      </p:sp>
    </p:spTree>
    <p:extLst>
      <p:ext uri="{BB962C8B-B14F-4D97-AF65-F5344CB8AC3E}">
        <p14:creationId xmlns:p14="http://schemas.microsoft.com/office/powerpoint/2010/main" xmlns="" val="32378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400" dirty="0"/>
              <a:t>U.S. Fiscal Policy During the War</a:t>
            </a:r>
            <a:endParaRPr lang="de-DE" sz="4400" dirty="0"/>
          </a:p>
        </p:txBody>
      </p:sp>
      <p:sp>
        <p:nvSpPr>
          <p:cNvPr id="3" name="Inhaltsplatzhalter 2"/>
          <p:cNvSpPr>
            <a:spLocks noGrp="1"/>
          </p:cNvSpPr>
          <p:nvPr>
            <p:ph sz="quarter" idx="1"/>
          </p:nvPr>
        </p:nvSpPr>
        <p:spPr/>
        <p:txBody>
          <a:bodyPr/>
          <a:lstStyle/>
          <a:p>
            <a:r>
              <a:rPr lang="en-US" dirty="0" smtClean="0"/>
              <a:t>Almost no debt</a:t>
            </a:r>
          </a:p>
          <a:p>
            <a:endParaRPr lang="en-US" dirty="0" smtClean="0"/>
          </a:p>
          <a:p>
            <a:r>
              <a:rPr lang="en-US" dirty="0" smtClean="0"/>
              <a:t>Increase of labor taxes: 16.2% </a:t>
            </a:r>
            <a:r>
              <a:rPr lang="en-US" dirty="0" smtClean="0">
                <a:sym typeface="Wingdings" pitchFamily="2" charset="2"/>
              </a:rPr>
              <a:t> 19.8%</a:t>
            </a:r>
            <a:endParaRPr lang="en-US" dirty="0" smtClean="0"/>
          </a:p>
          <a:p>
            <a:endParaRPr lang="en-US" dirty="0" smtClean="0"/>
          </a:p>
          <a:p>
            <a:r>
              <a:rPr lang="en-US" dirty="0" smtClean="0"/>
              <a:t>Increase of capital taxes: 51.1% </a:t>
            </a:r>
            <a:r>
              <a:rPr lang="en-US" dirty="0" smtClean="0">
                <a:sym typeface="Wingdings" pitchFamily="2" charset="2"/>
              </a:rPr>
              <a:t> 62.6%</a:t>
            </a:r>
            <a:endParaRPr lang="en-US" dirty="0" smtClean="0"/>
          </a:p>
          <a:p>
            <a:endParaRPr lang="en-US" dirty="0" smtClean="0"/>
          </a:p>
          <a:p>
            <a:r>
              <a:rPr lang="en-US" dirty="0" smtClean="0"/>
              <a:t>Inflation rate: 0.4%</a:t>
            </a:r>
          </a:p>
          <a:p>
            <a:endParaRPr lang="en-US" dirty="0" smtClean="0"/>
          </a:p>
          <a:p>
            <a:r>
              <a:rPr lang="en-US" dirty="0" smtClean="0"/>
              <a:t>Total cost: Between $</a:t>
            </a:r>
            <a:r>
              <a:rPr lang="en-US" smtClean="0"/>
              <a:t>678 billion and </a:t>
            </a:r>
            <a:r>
              <a:rPr lang="en-US" dirty="0" smtClean="0"/>
              <a:t>$1,001 billion</a:t>
            </a:r>
          </a:p>
          <a:p>
            <a:endParaRPr lang="en-US" dirty="0" smtClean="0"/>
          </a:p>
          <a:p>
            <a:endParaRPr lang="en-US" dirty="0" smtClean="0"/>
          </a:p>
          <a:p>
            <a:endParaRPr lang="en-US" dirty="0"/>
          </a:p>
        </p:txBody>
      </p:sp>
    </p:spTree>
    <p:extLst>
      <p:ext uri="{BB962C8B-B14F-4D97-AF65-F5344CB8AC3E}">
        <p14:creationId xmlns:p14="http://schemas.microsoft.com/office/powerpoint/2010/main" xmlns="" val="3290734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9083352" cy="1143000"/>
          </a:xfrm>
        </p:spPr>
        <p:txBody>
          <a:bodyPr>
            <a:normAutofit fontScale="90000"/>
          </a:bodyPr>
          <a:lstStyle/>
          <a:p>
            <a:r>
              <a:rPr lang="en-US" dirty="0"/>
              <a:t>Emergence of the Military-Industrial </a:t>
            </a:r>
            <a:r>
              <a:rPr lang="en-US" dirty="0" smtClean="0"/>
              <a:t>Complex</a:t>
            </a:r>
            <a:endParaRPr lang="de-DE" dirty="0"/>
          </a:p>
        </p:txBody>
      </p:sp>
      <p:sp>
        <p:nvSpPr>
          <p:cNvPr id="3" name="Inhaltsplatzhalter 2"/>
          <p:cNvSpPr>
            <a:spLocks noGrp="1"/>
          </p:cNvSpPr>
          <p:nvPr>
            <p:ph sz="quarter" idx="1"/>
          </p:nvPr>
        </p:nvSpPr>
        <p:spPr/>
        <p:txBody>
          <a:bodyPr/>
          <a:lstStyle/>
          <a:p>
            <a:r>
              <a:rPr lang="en-US" dirty="0" smtClean="0"/>
              <a:t>Increase of U.S. “readiness” </a:t>
            </a:r>
          </a:p>
          <a:p>
            <a:endParaRPr lang="en-US" dirty="0"/>
          </a:p>
          <a:p>
            <a:r>
              <a:rPr lang="en-US" dirty="0" smtClean="0"/>
              <a:t>Higher maintenance cost</a:t>
            </a:r>
          </a:p>
          <a:p>
            <a:endParaRPr lang="en-US" dirty="0"/>
          </a:p>
          <a:p>
            <a:r>
              <a:rPr lang="en-US" dirty="0" smtClean="0"/>
              <a:t>Increasing profits in defense industry attract private companies</a:t>
            </a:r>
          </a:p>
          <a:p>
            <a:endParaRPr lang="en-US" dirty="0"/>
          </a:p>
          <a:p>
            <a:r>
              <a:rPr lang="en-US" dirty="0" smtClean="0"/>
              <a:t>Regional relocation of defense industry</a:t>
            </a:r>
          </a:p>
          <a:p>
            <a:endParaRPr lang="en-US" dirty="0" smtClean="0"/>
          </a:p>
          <a:p>
            <a:endParaRPr lang="en-US" dirty="0"/>
          </a:p>
        </p:txBody>
      </p:sp>
    </p:spTree>
    <p:extLst>
      <p:ext uri="{BB962C8B-B14F-4D97-AF65-F5344CB8AC3E}">
        <p14:creationId xmlns:p14="http://schemas.microsoft.com/office/powerpoint/2010/main" xmlns="" val="2490784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0"/>
            <a:ext cx="9083352" cy="1143000"/>
          </a:xfrm>
        </p:spPr>
        <p:txBody>
          <a:bodyPr>
            <a:normAutofit/>
          </a:bodyPr>
          <a:lstStyle/>
          <a:p>
            <a:r>
              <a:rPr lang="en-US" sz="3200" dirty="0"/>
              <a:t>Defense Budget Outlays </a:t>
            </a:r>
            <a:r>
              <a:rPr lang="en-US" sz="3200" dirty="0" smtClean="0"/>
              <a:t>to </a:t>
            </a:r>
            <a:r>
              <a:rPr lang="en-US" sz="3200" dirty="0"/>
              <a:t>the Defense Industry</a:t>
            </a:r>
            <a:endParaRPr lang="de-DE" sz="3200" dirty="0"/>
          </a:p>
        </p:txBody>
      </p:sp>
      <p:pic>
        <p:nvPicPr>
          <p:cNvPr id="5" name="Grafik 4"/>
          <p:cNvPicPr/>
          <p:nvPr/>
        </p:nvPicPr>
        <p:blipFill rotWithShape="1">
          <a:blip r:embed="rId2" cstate="print">
            <a:extLst>
              <a:ext uri="{28A0092B-C50C-407E-A947-70E740481C1C}">
                <a14:useLocalDpi xmlns:a14="http://schemas.microsoft.com/office/drawing/2010/main" xmlns="" val="0"/>
              </a:ext>
            </a:extLst>
          </a:blip>
          <a:srcRect l="23697" t="19835" r="23370" b="19744"/>
          <a:stretch/>
        </p:blipFill>
        <p:spPr bwMode="auto">
          <a:xfrm>
            <a:off x="971600" y="1340768"/>
            <a:ext cx="7128792" cy="4536503"/>
          </a:xfrm>
          <a:prstGeom prst="rect">
            <a:avLst/>
          </a:prstGeom>
          <a:ln>
            <a:noFill/>
          </a:ln>
          <a:extLst>
            <a:ext uri="{53640926-AAD7-44D8-BBD7-CCE9431645EC}">
              <a14:shadowObscured xmlns:a14="http://schemas.microsoft.com/office/drawing/2010/main" xmlns=""/>
            </a:ext>
          </a:extLst>
        </p:spPr>
      </p:pic>
      <p:sp>
        <p:nvSpPr>
          <p:cNvPr id="6" name="Textfeld 5"/>
          <p:cNvSpPr txBox="1"/>
          <p:nvPr/>
        </p:nvSpPr>
        <p:spPr>
          <a:xfrm>
            <a:off x="323528" y="6021288"/>
            <a:ext cx="9865096" cy="369332"/>
          </a:xfrm>
          <a:prstGeom prst="rect">
            <a:avLst/>
          </a:prstGeom>
          <a:noFill/>
        </p:spPr>
        <p:txBody>
          <a:bodyPr wrap="square" rtlCol="0">
            <a:spAutoFit/>
          </a:bodyPr>
          <a:lstStyle/>
          <a:p>
            <a:r>
              <a:rPr lang="en-US" dirty="0" smtClean="0"/>
              <a:t>Source</a:t>
            </a:r>
            <a:r>
              <a:rPr lang="en-US" dirty="0"/>
              <a:t>: </a:t>
            </a:r>
            <a:r>
              <a:rPr lang="en-US" dirty="0" err="1"/>
              <a:t>Gholz</a:t>
            </a:r>
            <a:r>
              <a:rPr lang="en-US" dirty="0"/>
              <a:t> &amp; </a:t>
            </a:r>
            <a:r>
              <a:rPr lang="en-US" dirty="0" err="1" smtClean="0"/>
              <a:t>Sapolsky</a:t>
            </a:r>
            <a:r>
              <a:rPr lang="en-US" i="1" dirty="0" smtClean="0"/>
              <a:t> (</a:t>
            </a:r>
            <a:r>
              <a:rPr lang="en-US" dirty="0"/>
              <a:t>2000 </a:t>
            </a:r>
            <a:r>
              <a:rPr lang="en-US" dirty="0" smtClean="0"/>
              <a:t>) </a:t>
            </a:r>
            <a:r>
              <a:rPr lang="en-US" i="1" dirty="0" smtClean="0"/>
              <a:t>Restructuring </a:t>
            </a:r>
            <a:r>
              <a:rPr lang="en-US" i="1" dirty="0"/>
              <a:t>the U.S. Defense </a:t>
            </a:r>
            <a:r>
              <a:rPr lang="en-US" i="1" dirty="0" smtClean="0"/>
              <a:t>Industry.</a:t>
            </a:r>
            <a:r>
              <a:rPr lang="en-US" dirty="0" smtClean="0"/>
              <a:t>, </a:t>
            </a:r>
            <a:r>
              <a:rPr lang="en-US" dirty="0"/>
              <a:t>p. 8.</a:t>
            </a:r>
            <a:endParaRPr lang="de-DE" dirty="0"/>
          </a:p>
        </p:txBody>
      </p:sp>
    </p:spTree>
    <p:extLst>
      <p:ext uri="{BB962C8B-B14F-4D97-AF65-F5344CB8AC3E}">
        <p14:creationId xmlns:p14="http://schemas.microsoft.com/office/powerpoint/2010/main" xmlns="" val="3111737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rwatch.org/files/images/militaryspend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332656"/>
            <a:ext cx="3833665" cy="302433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a:xfrm>
            <a:off x="457200" y="609600"/>
            <a:ext cx="8229600" cy="1219200"/>
          </a:xfrm>
        </p:spPr>
        <p:txBody>
          <a:bodyPr/>
          <a:lstStyle/>
          <a:p>
            <a:r>
              <a:rPr lang="en-US" dirty="0" smtClean="0"/>
              <a:t>Conclusion</a:t>
            </a:r>
            <a:endParaRPr lang="en-US" dirty="0"/>
          </a:p>
        </p:txBody>
      </p:sp>
      <p:sp>
        <p:nvSpPr>
          <p:cNvPr id="3" name="Inhaltsplatzhalter 2"/>
          <p:cNvSpPr>
            <a:spLocks noGrp="1"/>
          </p:cNvSpPr>
          <p:nvPr>
            <p:ph sz="quarter" idx="1"/>
          </p:nvPr>
        </p:nvSpPr>
        <p:spPr>
          <a:xfrm>
            <a:off x="457200" y="2514600"/>
            <a:ext cx="8229600" cy="4572000"/>
          </a:xfrm>
        </p:spPr>
        <p:txBody>
          <a:bodyPr/>
          <a:lstStyle/>
          <a:p>
            <a:pPr marL="0" indent="0">
              <a:buNone/>
            </a:pPr>
            <a:r>
              <a:rPr lang="en-US" dirty="0" smtClean="0"/>
              <a:t>Long term implications:</a:t>
            </a:r>
          </a:p>
          <a:p>
            <a:pPr marL="0" indent="0">
              <a:buNone/>
            </a:pPr>
            <a:endParaRPr lang="en-US" dirty="0" smtClean="0"/>
          </a:p>
          <a:p>
            <a:r>
              <a:rPr lang="en-US" dirty="0" smtClean="0"/>
              <a:t>Paradigm shift in U.S. society</a:t>
            </a:r>
          </a:p>
          <a:p>
            <a:endParaRPr lang="en-US" dirty="0" smtClean="0"/>
          </a:p>
          <a:p>
            <a:r>
              <a:rPr lang="en-US" dirty="0" smtClean="0"/>
              <a:t>Permanent increase in military spending</a:t>
            </a:r>
          </a:p>
          <a:p>
            <a:endParaRPr lang="en-US" dirty="0" smtClean="0"/>
          </a:p>
          <a:p>
            <a:r>
              <a:rPr lang="en-US" dirty="0" smtClean="0"/>
              <a:t>Emergence of the military-industrial sector</a:t>
            </a:r>
          </a:p>
          <a:p>
            <a:endParaRPr lang="en-US" dirty="0" smtClean="0"/>
          </a:p>
          <a:p>
            <a:endParaRPr lang="en-US" dirty="0"/>
          </a:p>
        </p:txBody>
      </p:sp>
    </p:spTree>
    <p:extLst>
      <p:ext uri="{BB962C8B-B14F-4D97-AF65-F5344CB8AC3E}">
        <p14:creationId xmlns:p14="http://schemas.microsoft.com/office/powerpoint/2010/main" xmlns="" val="1245814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lstStyle/>
          <a:p>
            <a:r>
              <a:rPr lang="en-US" sz="4000" dirty="0" smtClean="0"/>
              <a:t>Fighting at home and abroad</a:t>
            </a:r>
            <a:endParaRPr lang="sv-SE" sz="4000" dirty="0"/>
          </a:p>
        </p:txBody>
      </p:sp>
      <p:sp>
        <p:nvSpPr>
          <p:cNvPr id="2" name="Rubrik 1"/>
          <p:cNvSpPr>
            <a:spLocks noGrp="1"/>
          </p:cNvSpPr>
          <p:nvPr>
            <p:ph type="ctrTitle"/>
          </p:nvPr>
        </p:nvSpPr>
        <p:spPr/>
        <p:txBody>
          <a:bodyPr/>
          <a:lstStyle/>
          <a:p>
            <a:r>
              <a:rPr lang="en-US" sz="6600" dirty="0" smtClean="0"/>
              <a:t>The Vietnam War</a:t>
            </a:r>
            <a:endParaRPr lang="en-US" sz="6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5400" dirty="0" smtClean="0"/>
              <a:t>Historical context</a:t>
            </a:r>
            <a:endParaRPr lang="en-US" sz="5400" dirty="0"/>
          </a:p>
        </p:txBody>
      </p:sp>
      <p:sp>
        <p:nvSpPr>
          <p:cNvPr id="4" name="Platshållare för innehåll 3"/>
          <p:cNvSpPr>
            <a:spLocks noGrp="1"/>
          </p:cNvSpPr>
          <p:nvPr>
            <p:ph idx="1"/>
          </p:nvPr>
        </p:nvSpPr>
        <p:spPr/>
        <p:txBody>
          <a:bodyPr/>
          <a:lstStyle/>
          <a:p>
            <a:pPr>
              <a:lnSpc>
                <a:spcPct val="150000"/>
              </a:lnSpc>
            </a:pPr>
            <a:r>
              <a:rPr lang="en-US" dirty="0" smtClean="0"/>
              <a:t>Cold War and Anti-Communism</a:t>
            </a:r>
          </a:p>
          <a:p>
            <a:pPr>
              <a:lnSpc>
                <a:spcPct val="150000"/>
              </a:lnSpc>
            </a:pPr>
            <a:r>
              <a:rPr lang="en-US" dirty="0" smtClean="0"/>
              <a:t>Determination of the timeframe</a:t>
            </a:r>
          </a:p>
          <a:p>
            <a:pPr>
              <a:lnSpc>
                <a:spcPct val="150000"/>
              </a:lnSpc>
            </a:pPr>
            <a:r>
              <a:rPr lang="en-US" dirty="0" smtClean="0"/>
              <a:t>Waging a war to a full-on war</a:t>
            </a:r>
          </a:p>
          <a:p>
            <a:pPr>
              <a:lnSpc>
                <a:spcPct val="150000"/>
              </a:lnSpc>
            </a:pPr>
            <a:r>
              <a:rPr lang="en-US" dirty="0" smtClean="0"/>
              <a:t>War against poverty</a:t>
            </a:r>
            <a:endParaRPr lang="en-US" dirty="0"/>
          </a:p>
        </p:txBody>
      </p:sp>
      <p:pic>
        <p:nvPicPr>
          <p:cNvPr id="31746" name="Picture 2" descr="http://web3.katoomba-h.schools.nsw.edu.au/hsie/images/stories/yr10hist/domino.png"/>
          <p:cNvPicPr>
            <a:picLocks noChangeAspect="1" noChangeArrowheads="1"/>
          </p:cNvPicPr>
          <p:nvPr/>
        </p:nvPicPr>
        <p:blipFill>
          <a:blip r:embed="rId3" cstate="print"/>
          <a:srcRect/>
          <a:stretch>
            <a:fillRect/>
          </a:stretch>
        </p:blipFill>
        <p:spPr bwMode="auto">
          <a:xfrm>
            <a:off x="4800600" y="3733800"/>
            <a:ext cx="3505200" cy="250371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World War II: A Shift to Totality</a:t>
            </a:r>
          </a:p>
          <a:p>
            <a:r>
              <a:rPr lang="en-US" dirty="0" smtClean="0"/>
              <a:t>Korea: The Emergence of the Military-Industrial Complex</a:t>
            </a:r>
          </a:p>
          <a:p>
            <a:r>
              <a:rPr lang="en-US" dirty="0" smtClean="0"/>
              <a:t>The Vietnam Nexus: War at Home and Abroad</a:t>
            </a:r>
          </a:p>
          <a:p>
            <a:r>
              <a:rPr lang="en-US" dirty="0" smtClean="0"/>
              <a:t>The Entrance into the Gulf</a:t>
            </a:r>
          </a:p>
          <a:p>
            <a:r>
              <a:rPr lang="en-US" dirty="0" smtClean="0"/>
              <a:t>The War on Terror and Its Ramifications</a:t>
            </a:r>
          </a:p>
          <a:p>
            <a:r>
              <a:rPr lang="en-US" dirty="0" smtClean="0"/>
              <a:t>Synthesis and Takeaways</a:t>
            </a:r>
          </a:p>
          <a:p>
            <a:r>
              <a:rPr lang="en-US" dirty="0" smtClean="0"/>
              <a:t>Questions, Comments, Answers, and Discussion</a:t>
            </a:r>
            <a:endParaRPr lang="en-US" dirty="0"/>
          </a:p>
        </p:txBody>
      </p:sp>
      <p:sp>
        <p:nvSpPr>
          <p:cNvPr id="3" name="Title 2"/>
          <p:cNvSpPr>
            <a:spLocks noGrp="1"/>
          </p:cNvSpPr>
          <p:nvPr>
            <p:ph type="title"/>
          </p:nvPr>
        </p:nvSpPr>
        <p:spPr/>
        <p:txBody>
          <a:bodyPr>
            <a:noAutofit/>
          </a:bodyPr>
          <a:lstStyle/>
          <a:p>
            <a:pPr algn="ctr"/>
            <a:r>
              <a:rPr lang="en-US" sz="8000" dirty="0" smtClean="0"/>
              <a:t>Agenda</a:t>
            </a:r>
            <a:endParaRPr lang="en-US" sz="8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The Two Front War</a:t>
            </a:r>
            <a:endParaRPr lang="en-US" dirty="0"/>
          </a:p>
        </p:txBody>
      </p:sp>
      <p:sp>
        <p:nvSpPr>
          <p:cNvPr id="3" name="Platshållare för innehåll 2"/>
          <p:cNvSpPr>
            <a:spLocks noGrp="1"/>
          </p:cNvSpPr>
          <p:nvPr>
            <p:ph idx="1"/>
          </p:nvPr>
        </p:nvSpPr>
        <p:spPr/>
        <p:txBody>
          <a:bodyPr/>
          <a:lstStyle/>
          <a:p>
            <a:pPr>
              <a:lnSpc>
                <a:spcPct val="150000"/>
              </a:lnSpc>
            </a:pPr>
            <a:r>
              <a:rPr lang="en-US" dirty="0" smtClean="0"/>
              <a:t>The Vietnam War and the War Against Poverty</a:t>
            </a:r>
          </a:p>
          <a:p>
            <a:pPr>
              <a:lnSpc>
                <a:spcPct val="150000"/>
              </a:lnSpc>
            </a:pPr>
            <a:r>
              <a:rPr lang="en-US" dirty="0" smtClean="0"/>
              <a:t>Why the Vietnam War was different</a:t>
            </a:r>
          </a:p>
          <a:p>
            <a:pPr>
              <a:lnSpc>
                <a:spcPct val="150000"/>
              </a:lnSpc>
            </a:pPr>
            <a:r>
              <a:rPr lang="en-US" dirty="0" smtClean="0"/>
              <a:t>The significance of the wars and their impact</a:t>
            </a:r>
          </a:p>
          <a:p>
            <a:pPr lvl="1">
              <a:lnSpc>
                <a:spcPct val="150000"/>
              </a:lnSpc>
            </a:pPr>
            <a:r>
              <a:rPr lang="en-US" dirty="0" smtClean="0"/>
              <a:t>Full employment</a:t>
            </a:r>
          </a:p>
          <a:p>
            <a:pPr lvl="1">
              <a:lnSpc>
                <a:spcPct val="150000"/>
              </a:lnSpc>
            </a:pPr>
            <a:r>
              <a:rPr lang="en-US" dirty="0" smtClean="0"/>
              <a:t>Aggregate demand</a:t>
            </a:r>
          </a:p>
          <a:p>
            <a:pPr lvl="1">
              <a:lnSpc>
                <a:spcPct val="150000"/>
              </a:lnSpc>
            </a:pPr>
            <a:r>
              <a:rPr lang="en-US" dirty="0" smtClean="0"/>
              <a:t>Inflation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5400" dirty="0" smtClean="0"/>
              <a:t>The Economics</a:t>
            </a:r>
            <a:endParaRPr lang="en-US" sz="5400" dirty="0"/>
          </a:p>
        </p:txBody>
      </p:sp>
      <p:sp>
        <p:nvSpPr>
          <p:cNvPr id="3" name="Platshållare för innehåll 2"/>
          <p:cNvSpPr>
            <a:spLocks noGrp="1"/>
          </p:cNvSpPr>
          <p:nvPr>
            <p:ph idx="1"/>
          </p:nvPr>
        </p:nvSpPr>
        <p:spPr/>
        <p:txBody>
          <a:bodyPr/>
          <a:lstStyle/>
          <a:p>
            <a:pPr>
              <a:lnSpc>
                <a:spcPct val="150000"/>
              </a:lnSpc>
            </a:pPr>
            <a:r>
              <a:rPr lang="en-US" dirty="0" smtClean="0"/>
              <a:t>Great Society and its effects</a:t>
            </a:r>
          </a:p>
          <a:p>
            <a:pPr lvl="1">
              <a:lnSpc>
                <a:spcPct val="150000"/>
              </a:lnSpc>
            </a:pPr>
            <a:r>
              <a:rPr lang="en-US" dirty="0" smtClean="0"/>
              <a:t>War-tax became surcharge in 1968</a:t>
            </a:r>
          </a:p>
          <a:p>
            <a:pPr lvl="1">
              <a:lnSpc>
                <a:spcPct val="150000"/>
              </a:lnSpc>
            </a:pPr>
            <a:r>
              <a:rPr lang="en-US" dirty="0" smtClean="0"/>
              <a:t>Increasing government spending</a:t>
            </a:r>
          </a:p>
          <a:p>
            <a:pPr>
              <a:lnSpc>
                <a:spcPct val="150000"/>
              </a:lnSpc>
            </a:pPr>
            <a:r>
              <a:rPr lang="en-US" smtClean="0"/>
              <a:t>Tax </a:t>
            </a:r>
            <a:r>
              <a:rPr lang="en-US" dirty="0" smtClean="0"/>
              <a:t>Reform Act of 1969 </a:t>
            </a:r>
          </a:p>
          <a:p>
            <a:pPr lvl="1">
              <a:lnSpc>
                <a:spcPct val="150000"/>
              </a:lnSpc>
            </a:pPr>
            <a:r>
              <a:rPr lang="en-US" dirty="0" smtClean="0"/>
              <a:t>Recession in 1970</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sv-SE" sz="5400" dirty="0" smtClean="0"/>
              <a:t>The Economics</a:t>
            </a:r>
            <a:endParaRPr lang="sv-SE" sz="5400" dirty="0"/>
          </a:p>
        </p:txBody>
      </p:sp>
      <p:pic>
        <p:nvPicPr>
          <p:cNvPr id="76802" name="Picture 2" descr="C:\Users\Caroline\Dropbox\Vietnam2.jpg"/>
          <p:cNvPicPr>
            <a:picLocks noChangeAspect="1" noChangeArrowheads="1"/>
          </p:cNvPicPr>
          <p:nvPr/>
        </p:nvPicPr>
        <p:blipFill>
          <a:blip r:embed="rId3" cstate="print"/>
          <a:srcRect/>
          <a:stretch>
            <a:fillRect/>
          </a:stretch>
        </p:blipFill>
        <p:spPr bwMode="auto">
          <a:xfrm>
            <a:off x="762000" y="1371600"/>
            <a:ext cx="7620000" cy="504643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5400" dirty="0" smtClean="0"/>
              <a:t>Conclusion</a:t>
            </a:r>
            <a:endParaRPr lang="en-US" sz="5400" dirty="0"/>
          </a:p>
        </p:txBody>
      </p:sp>
      <p:sp>
        <p:nvSpPr>
          <p:cNvPr id="3" name="Platshållare för innehåll 2"/>
          <p:cNvSpPr>
            <a:spLocks noGrp="1"/>
          </p:cNvSpPr>
          <p:nvPr>
            <p:ph idx="1"/>
          </p:nvPr>
        </p:nvSpPr>
        <p:spPr>
          <a:xfrm>
            <a:off x="457200" y="1524000"/>
            <a:ext cx="8229600" cy="4572000"/>
          </a:xfrm>
          <a:ln>
            <a:noFill/>
          </a:ln>
        </p:spPr>
        <p:txBody>
          <a:bodyPr>
            <a:normAutofit/>
          </a:bodyPr>
          <a:lstStyle/>
          <a:p>
            <a:pPr>
              <a:lnSpc>
                <a:spcPct val="150000"/>
              </a:lnSpc>
            </a:pPr>
            <a:r>
              <a:rPr lang="en-US" dirty="0" smtClean="0"/>
              <a:t>The two front war</a:t>
            </a:r>
          </a:p>
          <a:p>
            <a:pPr>
              <a:lnSpc>
                <a:spcPct val="150000"/>
              </a:lnSpc>
            </a:pPr>
            <a:r>
              <a:rPr lang="en-US" dirty="0" smtClean="0"/>
              <a:t>Economic growth</a:t>
            </a:r>
          </a:p>
          <a:p>
            <a:pPr>
              <a:lnSpc>
                <a:spcPct val="150000"/>
              </a:lnSpc>
            </a:pPr>
            <a:r>
              <a:rPr lang="en-US" dirty="0" smtClean="0"/>
              <a:t>Increased tax rates</a:t>
            </a:r>
          </a:p>
          <a:p>
            <a:pPr>
              <a:lnSpc>
                <a:spcPct val="150000"/>
              </a:lnSpc>
              <a:buNone/>
            </a:pPr>
            <a:endParaRPr lang="en-US" dirty="0" smtClean="0"/>
          </a:p>
          <a:p>
            <a:pPr>
              <a:lnSpc>
                <a:spcPct val="150000"/>
              </a:lnSpc>
            </a:pPr>
            <a:endParaRPr lang="en-US" dirty="0" smtClean="0"/>
          </a:p>
          <a:p>
            <a:pPr>
              <a:lnSpc>
                <a:spcPct val="150000"/>
              </a:lnSpc>
              <a:buFont typeface="Wingdings" pitchFamily="2" charset="2"/>
              <a:buChar char="Ø"/>
            </a:pPr>
            <a:endParaRPr lang="en-US" dirty="0" smtClean="0"/>
          </a:p>
        </p:txBody>
      </p:sp>
      <p:pic>
        <p:nvPicPr>
          <p:cNvPr id="35842" name="Picture 2" descr="http://teacherpages.nhcs.net/schools/Ashley/beverlyclinch/Documents/goals%2010,11,12/gs.gif"/>
          <p:cNvPicPr>
            <a:picLocks noChangeAspect="1" noChangeArrowheads="1"/>
          </p:cNvPicPr>
          <p:nvPr/>
        </p:nvPicPr>
        <p:blipFill>
          <a:blip r:embed="rId3" cstate="print"/>
          <a:srcRect/>
          <a:stretch>
            <a:fillRect/>
          </a:stretch>
        </p:blipFill>
        <p:spPr bwMode="auto">
          <a:xfrm>
            <a:off x="4343400" y="990600"/>
            <a:ext cx="3581400" cy="466556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8915400" cy="1600327"/>
          </a:xfrm>
        </p:spPr>
        <p:txBody>
          <a:bodyPr/>
          <a:lstStyle/>
          <a:p>
            <a:r>
              <a:rPr lang="en-US" sz="5400" dirty="0" smtClean="0"/>
              <a:t>Operation Desert Shield/Storm</a:t>
            </a:r>
            <a:endParaRPr lang="en-US" sz="5400" dirty="0"/>
          </a:p>
        </p:txBody>
      </p:sp>
      <p:sp>
        <p:nvSpPr>
          <p:cNvPr id="3" name="Subtitle 2"/>
          <p:cNvSpPr>
            <a:spLocks noGrp="1"/>
          </p:cNvSpPr>
          <p:nvPr>
            <p:ph type="subTitle" idx="1"/>
          </p:nvPr>
        </p:nvSpPr>
        <p:spPr/>
        <p:txBody>
          <a:bodyPr/>
          <a:lstStyle/>
          <a:p>
            <a:r>
              <a:rPr lang="en-US" dirty="0" smtClean="0"/>
              <a:t>Entrance into the Gulf</a:t>
            </a:r>
            <a:endParaRPr lang="en-US" dirty="0"/>
          </a:p>
        </p:txBody>
      </p:sp>
    </p:spTree>
    <p:extLst>
      <p:ext uri="{BB962C8B-B14F-4D97-AF65-F5344CB8AC3E}">
        <p14:creationId xmlns:p14="http://schemas.microsoft.com/office/powerpoint/2010/main" xmlns="" val="1233787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t="2761" b="2761"/>
          <a:stretch>
            <a:fillRect/>
          </a:stretch>
        </p:blipFill>
        <p:spPr/>
      </p:pic>
      <p:sp>
        <p:nvSpPr>
          <p:cNvPr id="3" name="Title 2"/>
          <p:cNvSpPr>
            <a:spLocks noGrp="1"/>
          </p:cNvSpPr>
          <p:nvPr>
            <p:ph type="title"/>
          </p:nvPr>
        </p:nvSpPr>
        <p:spPr/>
        <p:txBody>
          <a:bodyPr>
            <a:normAutofit/>
          </a:bodyPr>
          <a:lstStyle/>
          <a:p>
            <a:r>
              <a:rPr lang="en-US" sz="2400" dirty="0" smtClean="0"/>
              <a:t>Geographical Illustration</a:t>
            </a:r>
            <a:endParaRPr lang="en-US" sz="2400" dirty="0"/>
          </a:p>
        </p:txBody>
      </p:sp>
      <p:sp>
        <p:nvSpPr>
          <p:cNvPr id="4" name="Text Placeholder 3"/>
          <p:cNvSpPr>
            <a:spLocks noGrp="1"/>
          </p:cNvSpPr>
          <p:nvPr>
            <p:ph type="body" sz="half" idx="2"/>
          </p:nvPr>
        </p:nvSpPr>
        <p:spPr/>
        <p:txBody>
          <a:bodyPr/>
          <a:lstStyle/>
          <a:p>
            <a:r>
              <a:rPr lang="en-US" sz="2000" dirty="0" smtClean="0"/>
              <a:t>Showing the geographical locale of Kuwait in relation to Saudi Arabia and Iraq.</a:t>
            </a:r>
            <a:endParaRPr lang="en-US" sz="2000" dirty="0"/>
          </a:p>
        </p:txBody>
      </p:sp>
      <p:sp>
        <p:nvSpPr>
          <p:cNvPr id="6" name="TextBox 5"/>
          <p:cNvSpPr txBox="1"/>
          <p:nvPr/>
        </p:nvSpPr>
        <p:spPr>
          <a:xfrm>
            <a:off x="609600" y="6019800"/>
            <a:ext cx="5181600" cy="430887"/>
          </a:xfrm>
          <a:prstGeom prst="rect">
            <a:avLst/>
          </a:prstGeom>
          <a:noFill/>
        </p:spPr>
        <p:txBody>
          <a:bodyPr wrap="square" rtlCol="0">
            <a:spAutoFit/>
          </a:bodyPr>
          <a:lstStyle/>
          <a:p>
            <a:r>
              <a:rPr lang="en-US" sz="1100" dirty="0" smtClean="0"/>
              <a:t>“Middle East: Iraq,” CIA World Fact Book (updated March 26, 2013) </a:t>
            </a:r>
            <a:r>
              <a:rPr lang="en-US" sz="1100" dirty="0" smtClean="0">
                <a:hlinkClick r:id="rId4"/>
              </a:rPr>
              <a:t>https://www.cia.gov/library/publications/the-world-factbook/geos/iz.html</a:t>
            </a:r>
            <a:r>
              <a:rPr lang="en-US" sz="1100" dirty="0" smtClean="0"/>
              <a:t>. </a:t>
            </a:r>
            <a:endParaRPr lang="en-US" sz="1100" dirty="0"/>
          </a:p>
        </p:txBody>
      </p:sp>
    </p:spTree>
    <p:extLst>
      <p:ext uri="{BB962C8B-B14F-4D97-AF65-F5344CB8AC3E}">
        <p14:creationId xmlns:p14="http://schemas.microsoft.com/office/powerpoint/2010/main" xmlns="" val="643983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Timeline</a:t>
            </a:r>
            <a:endParaRPr lang="en-US" sz="5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63469987"/>
              </p:ext>
            </p:extLst>
          </p:nvPr>
        </p:nvGraphicFramePr>
        <p:xfrm>
          <a:off x="381000" y="914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42077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Oil and War</a:t>
            </a:r>
            <a:endParaRPr lang="en-US" sz="5400" dirty="0"/>
          </a:p>
        </p:txBody>
      </p:sp>
      <p:sp>
        <p:nvSpPr>
          <p:cNvPr id="3" name="Content Placeholder 2"/>
          <p:cNvSpPr>
            <a:spLocks noGrp="1"/>
          </p:cNvSpPr>
          <p:nvPr>
            <p:ph idx="1"/>
          </p:nvPr>
        </p:nvSpPr>
        <p:spPr/>
        <p:txBody>
          <a:bodyPr/>
          <a:lstStyle/>
          <a:p>
            <a:r>
              <a:rPr lang="en-US" dirty="0" smtClean="0"/>
              <a:t>With Iraq encroaching on Kuwait months before the August invasion, the oil markets became stressed from uncertainty.</a:t>
            </a:r>
          </a:p>
          <a:p>
            <a:pPr lvl="1"/>
            <a:r>
              <a:rPr lang="en-US" dirty="0" smtClean="0"/>
              <a:t>Pre-invasion price movement:</a:t>
            </a:r>
            <a:endParaRPr lang="en-US" dirty="0"/>
          </a:p>
          <a:p>
            <a:pPr lvl="1"/>
            <a:endParaRPr lang="en-US" dirty="0" smtClean="0"/>
          </a:p>
          <a:p>
            <a:pPr lvl="1"/>
            <a:endParaRPr lang="en-US" dirty="0"/>
          </a:p>
          <a:p>
            <a:pPr lvl="1"/>
            <a:endParaRPr lang="en-US" dirty="0" smtClean="0"/>
          </a:p>
          <a:p>
            <a:r>
              <a:rPr lang="en-US" dirty="0" smtClean="0"/>
              <a:t>Days after the Iraq invasion, on August 6, President G.H.W. Bush verbally committed troops to the Gulf (Operation Desert Shield).</a:t>
            </a:r>
          </a:p>
          <a:p>
            <a:pPr lvl="1"/>
            <a:r>
              <a:rPr lang="en-US" dirty="0" smtClean="0"/>
              <a:t>By August 9, oil prices had dropped to $2 less than August 7 prices.</a:t>
            </a:r>
          </a:p>
        </p:txBody>
      </p:sp>
      <p:graphicFrame>
        <p:nvGraphicFramePr>
          <p:cNvPr id="4" name="Diagram 3"/>
          <p:cNvGraphicFramePr/>
          <p:nvPr>
            <p:extLst>
              <p:ext uri="{D42A27DB-BD31-4B8C-83A1-F6EECF244321}">
                <p14:modId xmlns:p14="http://schemas.microsoft.com/office/powerpoint/2010/main" xmlns="" val="2079709001"/>
              </p:ext>
            </p:extLst>
          </p:nvPr>
        </p:nvGraphicFramePr>
        <p:xfrm>
          <a:off x="1905000" y="3276600"/>
          <a:ext cx="45720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47633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Desert Shield (August 7)</a:t>
            </a:r>
            <a:endParaRPr lang="en-US" dirty="0"/>
          </a:p>
        </p:txBody>
      </p:sp>
      <p:sp>
        <p:nvSpPr>
          <p:cNvPr id="3" name="Content Placeholder 2"/>
          <p:cNvSpPr>
            <a:spLocks noGrp="1"/>
          </p:cNvSpPr>
          <p:nvPr>
            <p:ph idx="1"/>
          </p:nvPr>
        </p:nvSpPr>
        <p:spPr/>
        <p:txBody>
          <a:bodyPr>
            <a:normAutofit lnSpcReduction="10000"/>
          </a:bodyPr>
          <a:lstStyle/>
          <a:p>
            <a:r>
              <a:rPr lang="en-US" dirty="0" smtClean="0"/>
              <a:t>When the U.S. responded to the Gulf crisis with a commitment to sending ground forces, they used a strategy called Naval Forward Engagement.</a:t>
            </a:r>
          </a:p>
          <a:p>
            <a:pPr lvl="1"/>
            <a:r>
              <a:rPr lang="en-US" dirty="0" smtClean="0"/>
              <a:t>Impact on the economy:</a:t>
            </a:r>
          </a:p>
          <a:p>
            <a:pPr lvl="1"/>
            <a:endParaRPr lang="en-US" dirty="0"/>
          </a:p>
          <a:p>
            <a:pPr lvl="1"/>
            <a:endParaRPr lang="en-US" dirty="0" smtClean="0"/>
          </a:p>
          <a:p>
            <a:pPr lvl="1"/>
            <a:endParaRPr lang="en-US" dirty="0"/>
          </a:p>
          <a:p>
            <a:pPr lvl="1"/>
            <a:endParaRPr lang="en-US" dirty="0" smtClean="0"/>
          </a:p>
          <a:p>
            <a:pPr lvl="1"/>
            <a:endParaRPr lang="en-US" dirty="0"/>
          </a:p>
          <a:p>
            <a:r>
              <a:rPr lang="en-US" dirty="0" smtClean="0"/>
              <a:t>Forward engagement allowed for a quick military response to the Gulf crisis thereby averting any further movement by Hussein into Saudi Arabia.</a:t>
            </a:r>
          </a:p>
          <a:p>
            <a:pPr marL="685800" lvl="2" indent="0">
              <a:buNone/>
            </a:pPr>
            <a:endParaRPr lang="en-US" dirty="0"/>
          </a:p>
        </p:txBody>
      </p:sp>
      <p:graphicFrame>
        <p:nvGraphicFramePr>
          <p:cNvPr id="6" name="Diagram 5"/>
          <p:cNvGraphicFramePr/>
          <p:nvPr>
            <p:extLst>
              <p:ext uri="{D42A27DB-BD31-4B8C-83A1-F6EECF244321}">
                <p14:modId xmlns:p14="http://schemas.microsoft.com/office/powerpoint/2010/main" xmlns="" val="239229569"/>
              </p:ext>
            </p:extLst>
          </p:nvPr>
        </p:nvGraphicFramePr>
        <p:xfrm>
          <a:off x="1676400" y="3124200"/>
          <a:ext cx="47244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53852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Economic Measures </a:t>
            </a:r>
            <a:endParaRPr lang="en-US" sz="5400" dirty="0"/>
          </a:p>
        </p:txBody>
      </p:sp>
      <p:sp>
        <p:nvSpPr>
          <p:cNvPr id="3" name="Content Placeholder 2"/>
          <p:cNvSpPr>
            <a:spLocks noGrp="1"/>
          </p:cNvSpPr>
          <p:nvPr>
            <p:ph idx="1"/>
          </p:nvPr>
        </p:nvSpPr>
        <p:spPr/>
        <p:txBody>
          <a:bodyPr>
            <a:normAutofit lnSpcReduction="10000"/>
          </a:bodyPr>
          <a:lstStyle/>
          <a:p>
            <a:r>
              <a:rPr lang="en-US" dirty="0" smtClean="0"/>
              <a:t>FY 1990 and 1991 experienced a reduction in military expenditures as a percent of GDP:</a:t>
            </a:r>
          </a:p>
          <a:p>
            <a:pPr lvl="1"/>
            <a:r>
              <a:rPr lang="en-US" dirty="0" smtClean="0"/>
              <a:t>FY 1988 – 5.7%</a:t>
            </a:r>
          </a:p>
          <a:p>
            <a:pPr lvl="1"/>
            <a:r>
              <a:rPr lang="en-US" dirty="0" smtClean="0"/>
              <a:t>FY 1989 – 5.6%</a:t>
            </a:r>
          </a:p>
          <a:p>
            <a:pPr lvl="1"/>
            <a:r>
              <a:rPr lang="en-US" dirty="0" smtClean="0"/>
              <a:t>FY 1990 – 5.2%</a:t>
            </a:r>
          </a:p>
          <a:p>
            <a:pPr lvl="1"/>
            <a:r>
              <a:rPr lang="en-US" dirty="0" smtClean="0"/>
              <a:t>FY 1991 – 4.6%</a:t>
            </a:r>
          </a:p>
          <a:p>
            <a:r>
              <a:rPr lang="en-US" dirty="0" smtClean="0"/>
              <a:t>The U.S. still experienced a recessionary period which is attributed to the increase in oil prices.</a:t>
            </a:r>
          </a:p>
          <a:p>
            <a:pPr lvl="1"/>
            <a:r>
              <a:rPr lang="en-US" dirty="0" smtClean="0"/>
              <a:t>1990 inflation – 5.3%</a:t>
            </a:r>
          </a:p>
          <a:p>
            <a:pPr lvl="2"/>
            <a:r>
              <a:rPr lang="en-US" dirty="0" smtClean="0"/>
              <a:t>Dropped to 4.4% in 1991</a:t>
            </a:r>
          </a:p>
          <a:p>
            <a:pPr lvl="1"/>
            <a:r>
              <a:rPr lang="en-US" dirty="0" smtClean="0"/>
              <a:t>1990 unemployment – 5.5%</a:t>
            </a:r>
          </a:p>
          <a:p>
            <a:pPr lvl="2"/>
            <a:r>
              <a:rPr lang="en-US" dirty="0" smtClean="0"/>
              <a:t>Rose to 6.8% in 1991 (jobless recovery)</a:t>
            </a:r>
          </a:p>
          <a:p>
            <a:pPr marL="0" indent="0">
              <a:buNone/>
            </a:pPr>
            <a:endParaRPr lang="en-US" dirty="0"/>
          </a:p>
        </p:txBody>
      </p:sp>
    </p:spTree>
    <p:extLst>
      <p:ext uri="{BB962C8B-B14F-4D97-AF65-F5344CB8AC3E}">
        <p14:creationId xmlns:p14="http://schemas.microsoft.com/office/powerpoint/2010/main" xmlns="" val="1075085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r>
              <a:rPr lang="en-US" sz="4800" dirty="0" smtClean="0"/>
              <a:t>A Shift to Totality</a:t>
            </a:r>
            <a:endParaRPr lang="en-US" sz="4800" dirty="0"/>
          </a:p>
        </p:txBody>
      </p:sp>
      <p:sp>
        <p:nvSpPr>
          <p:cNvPr id="2" name="Title 1"/>
          <p:cNvSpPr>
            <a:spLocks noGrp="1"/>
          </p:cNvSpPr>
          <p:nvPr>
            <p:ph type="ctrTitle"/>
          </p:nvPr>
        </p:nvSpPr>
        <p:spPr/>
        <p:txBody>
          <a:bodyPr/>
          <a:lstStyle/>
          <a:p>
            <a:pPr eaLnBrk="1" fontAlgn="auto" hangingPunct="1">
              <a:spcAft>
                <a:spcPts val="0"/>
              </a:spcAft>
              <a:defRPr/>
            </a:pPr>
            <a:r>
              <a:rPr sz="8800" smtClean="0"/>
              <a:t>World War II</a:t>
            </a:r>
            <a:endParaRPr sz="8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CONCLUDING THOUGHTS</a:t>
            </a:r>
            <a:endParaRPr lang="en-US" dirty="0"/>
          </a:p>
        </p:txBody>
      </p:sp>
    </p:spTree>
    <p:extLst>
      <p:ext uri="{BB962C8B-B14F-4D97-AF65-F5344CB8AC3E}">
        <p14:creationId xmlns:p14="http://schemas.microsoft.com/office/powerpoint/2010/main" xmlns="" val="1072291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War on Terror and Its Ramifications</a:t>
            </a:r>
            <a:endParaRPr lang="en-US" sz="5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of War</a:t>
            </a:r>
            <a:endParaRPr lang="en-US" dirty="0"/>
          </a:p>
        </p:txBody>
      </p:sp>
      <p:sp>
        <p:nvSpPr>
          <p:cNvPr id="3" name="Content Placeholder 2"/>
          <p:cNvSpPr>
            <a:spLocks noGrp="1"/>
          </p:cNvSpPr>
          <p:nvPr>
            <p:ph idx="1"/>
          </p:nvPr>
        </p:nvSpPr>
        <p:spPr/>
        <p:txBody>
          <a:bodyPr>
            <a:normAutofit/>
          </a:bodyPr>
          <a:lstStyle/>
          <a:p>
            <a:r>
              <a:rPr lang="en-US" dirty="0" smtClean="0"/>
              <a:t>Congressional Research Service</a:t>
            </a:r>
          </a:p>
          <a:p>
            <a:pPr lvl="1"/>
            <a:r>
              <a:rPr lang="en-US" dirty="0" smtClean="0"/>
              <a:t>$1.3 trillion (current)</a:t>
            </a:r>
          </a:p>
          <a:p>
            <a:pPr lvl="1"/>
            <a:r>
              <a:rPr lang="en-US" dirty="0" smtClean="0"/>
              <a:t>$1.8 trillion (estimate)</a:t>
            </a:r>
          </a:p>
          <a:p>
            <a:r>
              <a:rPr lang="en-US" dirty="0" smtClean="0"/>
              <a:t>Costs of War Project</a:t>
            </a:r>
          </a:p>
          <a:p>
            <a:pPr lvl="1"/>
            <a:r>
              <a:rPr lang="en-US" dirty="0" smtClean="0"/>
              <a:t>$3.1 trillion</a:t>
            </a:r>
          </a:p>
          <a:p>
            <a:r>
              <a:rPr lang="en-US" dirty="0" smtClean="0"/>
              <a:t>Joseph </a:t>
            </a:r>
            <a:r>
              <a:rPr lang="en-US" dirty="0" err="1" smtClean="0"/>
              <a:t>Stiglitz</a:t>
            </a:r>
            <a:r>
              <a:rPr lang="en-US" dirty="0" smtClean="0"/>
              <a:t> and Linda </a:t>
            </a:r>
            <a:r>
              <a:rPr lang="en-US" dirty="0" err="1" smtClean="0"/>
              <a:t>Bilmes</a:t>
            </a:r>
            <a:endParaRPr lang="en-US" dirty="0" smtClean="0"/>
          </a:p>
          <a:p>
            <a:pPr lvl="1"/>
            <a:r>
              <a:rPr lang="en-US" dirty="0" smtClean="0"/>
              <a:t>&gt; $3 trillion</a:t>
            </a:r>
          </a:p>
          <a:p>
            <a:pPr lvl="1"/>
            <a:endParaRPr lang="en-US" dirty="0" smtClean="0"/>
          </a:p>
          <a:p>
            <a:pPr lvl="1"/>
            <a:endParaRPr lang="en-US" dirty="0"/>
          </a:p>
          <a:p>
            <a:pPr lvl="1">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High Costs</a:t>
            </a:r>
            <a:endParaRPr lang="en-US" dirty="0"/>
          </a:p>
        </p:txBody>
      </p:sp>
      <p:sp>
        <p:nvSpPr>
          <p:cNvPr id="3" name="Content Placeholder 2"/>
          <p:cNvSpPr>
            <a:spLocks noGrp="1"/>
          </p:cNvSpPr>
          <p:nvPr>
            <p:ph idx="1"/>
          </p:nvPr>
        </p:nvSpPr>
        <p:spPr/>
        <p:txBody>
          <a:bodyPr/>
          <a:lstStyle/>
          <a:p>
            <a:r>
              <a:rPr lang="en-US" dirty="0" smtClean="0"/>
              <a:t>Increased </a:t>
            </a:r>
            <a:r>
              <a:rPr lang="en-US" dirty="0" smtClean="0"/>
              <a:t>reliance </a:t>
            </a:r>
            <a:r>
              <a:rPr lang="en-US" dirty="0" smtClean="0"/>
              <a:t>on </a:t>
            </a:r>
            <a:r>
              <a:rPr lang="en-US" dirty="0" smtClean="0"/>
              <a:t>m</a:t>
            </a:r>
            <a:r>
              <a:rPr lang="en-US" dirty="0" smtClean="0"/>
              <a:t>ilitary </a:t>
            </a:r>
            <a:r>
              <a:rPr lang="en-US" dirty="0" smtClean="0"/>
              <a:t>c</a:t>
            </a:r>
            <a:r>
              <a:rPr lang="en-US" dirty="0" smtClean="0"/>
              <a:t>ontractors</a:t>
            </a:r>
            <a:endParaRPr lang="en-US" dirty="0" smtClean="0"/>
          </a:p>
          <a:p>
            <a:pPr lvl="1"/>
            <a:r>
              <a:rPr lang="en-US" dirty="0" smtClean="0"/>
              <a:t>$31-60 billion unaccounted</a:t>
            </a:r>
          </a:p>
          <a:p>
            <a:pPr lvl="1"/>
            <a:r>
              <a:rPr lang="en-US" dirty="0" smtClean="0"/>
              <a:t>Military </a:t>
            </a:r>
            <a:r>
              <a:rPr lang="en-US" dirty="0" smtClean="0"/>
              <a:t>b</a:t>
            </a:r>
            <a:r>
              <a:rPr lang="en-US" dirty="0" smtClean="0"/>
              <a:t>enefits increased</a:t>
            </a:r>
            <a:endParaRPr lang="en-US" dirty="0" smtClean="0"/>
          </a:p>
          <a:p>
            <a:r>
              <a:rPr lang="en-US" dirty="0" smtClean="0"/>
              <a:t>Indirect </a:t>
            </a:r>
            <a:r>
              <a:rPr lang="en-US" dirty="0" smtClean="0"/>
              <a:t>costs</a:t>
            </a:r>
            <a:endParaRPr lang="en-US" dirty="0" smtClean="0"/>
          </a:p>
          <a:p>
            <a:pPr lvl="1"/>
            <a:r>
              <a:rPr lang="en-US" dirty="0" smtClean="0"/>
              <a:t>Benefits </a:t>
            </a:r>
          </a:p>
          <a:p>
            <a:pPr lvl="1"/>
            <a:r>
              <a:rPr lang="en-US" dirty="0" smtClean="0"/>
              <a:t>USAID </a:t>
            </a:r>
          </a:p>
          <a:p>
            <a:pPr lvl="1"/>
            <a:r>
              <a:rPr lang="en-US" dirty="0" smtClean="0"/>
              <a:t>United States Security</a:t>
            </a:r>
          </a:p>
          <a:p>
            <a:r>
              <a:rPr lang="en-US" dirty="0" smtClean="0"/>
              <a:t>Interest </a:t>
            </a:r>
            <a:r>
              <a:rPr lang="en-US" dirty="0" smtClean="0"/>
              <a:t>c</a:t>
            </a:r>
            <a:r>
              <a:rPr lang="en-US" dirty="0" smtClean="0"/>
              <a:t>osts</a:t>
            </a: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lstStyle/>
          <a:p>
            <a:r>
              <a:rPr lang="en-US" dirty="0" smtClean="0"/>
              <a:t>Trends</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
        <p:nvSpPr>
          <p:cNvPr id="15" name="Oval 14"/>
          <p:cNvSpPr/>
          <p:nvPr/>
        </p:nvSpPr>
        <p:spPr>
          <a:xfrm>
            <a:off x="4724400" y="31242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57400" y="31242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057400" y="41148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10400" y="41148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20000" y="57912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rocess 21"/>
          <p:cNvSpPr/>
          <p:nvPr/>
        </p:nvSpPr>
        <p:spPr>
          <a:xfrm>
            <a:off x="304800" y="4876800"/>
            <a:ext cx="8458200" cy="304800"/>
          </a:xfrm>
          <a:prstGeom prst="flowChartProcess">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Ramifications</a:t>
            </a:r>
            <a:endParaRPr lang="en-US" dirty="0"/>
          </a:p>
        </p:txBody>
      </p:sp>
      <p:sp>
        <p:nvSpPr>
          <p:cNvPr id="3" name="Content Placeholder 2"/>
          <p:cNvSpPr>
            <a:spLocks noGrp="1"/>
          </p:cNvSpPr>
          <p:nvPr>
            <p:ph idx="1"/>
          </p:nvPr>
        </p:nvSpPr>
        <p:spPr/>
        <p:txBody>
          <a:bodyPr/>
          <a:lstStyle/>
          <a:p>
            <a:r>
              <a:rPr lang="en-US" dirty="0" smtClean="0"/>
              <a:t>Increased </a:t>
            </a:r>
            <a:r>
              <a:rPr lang="en-US" dirty="0" smtClean="0"/>
              <a:t>military </a:t>
            </a:r>
            <a:r>
              <a:rPr lang="en-US" dirty="0" smtClean="0"/>
              <a:t>s</a:t>
            </a:r>
            <a:r>
              <a:rPr lang="en-US" dirty="0" smtClean="0"/>
              <a:t>pending</a:t>
            </a:r>
            <a:endParaRPr lang="en-US" dirty="0" smtClean="0"/>
          </a:p>
          <a:p>
            <a:r>
              <a:rPr lang="en-US" dirty="0" smtClean="0"/>
              <a:t>Increased </a:t>
            </a:r>
            <a:r>
              <a:rPr lang="en-US" dirty="0" smtClean="0"/>
              <a:t>debt</a:t>
            </a:r>
            <a:endParaRPr lang="en-US" dirty="0" smtClean="0"/>
          </a:p>
          <a:p>
            <a:pPr lvl="1"/>
            <a:r>
              <a:rPr lang="en-US" dirty="0" smtClean="0"/>
              <a:t>Emergency </a:t>
            </a:r>
            <a:r>
              <a:rPr lang="en-US" dirty="0" smtClean="0"/>
              <a:t>appropriations</a:t>
            </a:r>
            <a:endParaRPr lang="en-US" dirty="0" smtClean="0"/>
          </a:p>
          <a:p>
            <a:pPr lvl="1"/>
            <a:r>
              <a:rPr lang="en-US" dirty="0" smtClean="0"/>
              <a:t>Decrease in </a:t>
            </a:r>
            <a:r>
              <a:rPr lang="en-US" dirty="0" smtClean="0"/>
              <a:t>taxes</a:t>
            </a:r>
            <a:endParaRPr lang="en-US" dirty="0" smtClean="0"/>
          </a:p>
          <a:p>
            <a:r>
              <a:rPr lang="en-US" dirty="0" smtClean="0"/>
              <a:t>Changes in </a:t>
            </a:r>
            <a:r>
              <a:rPr lang="en-US" dirty="0" smtClean="0"/>
              <a:t>interest rates</a:t>
            </a:r>
            <a:endParaRPr lang="en-US" dirty="0" smtClean="0"/>
          </a:p>
          <a:p>
            <a:r>
              <a:rPr lang="en-US" dirty="0" smtClean="0"/>
              <a:t>Oil </a:t>
            </a:r>
            <a:r>
              <a:rPr lang="en-US" dirty="0" smtClean="0"/>
              <a:t>price correlation </a:t>
            </a:r>
            <a:r>
              <a:rPr lang="en-US" dirty="0" smtClean="0"/>
              <a:t>u</a:t>
            </a:r>
            <a:r>
              <a:rPr lang="en-US" dirty="0" smtClean="0"/>
              <a:t>nclear</a:t>
            </a:r>
            <a:endParaRPr lang="en-US" dirty="0" smtClean="0"/>
          </a:p>
          <a:p>
            <a:r>
              <a:rPr lang="en-US" dirty="0" smtClean="0"/>
              <a:t>Impact of the </a:t>
            </a:r>
            <a:r>
              <a:rPr lang="en-US" dirty="0" smtClean="0"/>
              <a:t>financial crisis</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81000" y="1295400"/>
            <a:ext cx="8405883" cy="4343400"/>
          </a:xfrm>
          <a:prstGeom prst="rect">
            <a:avLst/>
          </a:prstGeom>
          <a:noFill/>
          <a:ln w="9525">
            <a:noFill/>
            <a:miter lim="800000"/>
            <a:headEnd/>
            <a:tailEnd/>
          </a:ln>
        </p:spPr>
      </p:pic>
      <p:cxnSp>
        <p:nvCxnSpPr>
          <p:cNvPr id="12" name="Straight Connector 11"/>
          <p:cNvCxnSpPr/>
          <p:nvPr/>
        </p:nvCxnSpPr>
        <p:spPr>
          <a:xfrm flipV="1">
            <a:off x="6477000" y="2133600"/>
            <a:ext cx="0" cy="2590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086600" y="2133600"/>
            <a:ext cx="0" cy="2590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Economic </a:t>
            </a:r>
            <a:r>
              <a:rPr lang="en-US" dirty="0" smtClean="0"/>
              <a:t>recession changes </a:t>
            </a:r>
            <a:r>
              <a:rPr lang="en-US" dirty="0" smtClean="0"/>
              <a:t>the </a:t>
            </a:r>
            <a:r>
              <a:rPr lang="en-US" dirty="0" smtClean="0"/>
              <a:t>context </a:t>
            </a:r>
            <a:r>
              <a:rPr lang="en-US" dirty="0" smtClean="0"/>
              <a:t>of the </a:t>
            </a:r>
            <a:r>
              <a:rPr lang="en-US" dirty="0" smtClean="0"/>
              <a:t>war </a:t>
            </a:r>
            <a:r>
              <a:rPr lang="en-US" dirty="0" smtClean="0"/>
              <a:t>on </a:t>
            </a:r>
            <a:r>
              <a:rPr lang="en-US" dirty="0" smtClean="0"/>
              <a:t>terror</a:t>
            </a:r>
            <a:endParaRPr lang="en-US" dirty="0" smtClean="0"/>
          </a:p>
          <a:p>
            <a:endParaRPr lang="en-US" dirty="0" smtClean="0"/>
          </a:p>
          <a:p>
            <a:r>
              <a:rPr lang="en-US" dirty="0" smtClean="0"/>
              <a:t>Ramifications of the </a:t>
            </a:r>
            <a:r>
              <a:rPr lang="en-US" dirty="0" smtClean="0"/>
              <a:t>W</a:t>
            </a:r>
            <a:r>
              <a:rPr lang="en-US" dirty="0" smtClean="0"/>
              <a:t>ar </a:t>
            </a:r>
            <a:r>
              <a:rPr lang="en-US" dirty="0" smtClean="0"/>
              <a:t>on </a:t>
            </a:r>
            <a:r>
              <a:rPr lang="en-US" dirty="0" smtClean="0"/>
              <a:t>T</a:t>
            </a:r>
            <a:r>
              <a:rPr lang="en-US" dirty="0" smtClean="0"/>
              <a:t>error </a:t>
            </a:r>
            <a:r>
              <a:rPr lang="en-US" dirty="0" smtClean="0"/>
              <a:t>s</a:t>
            </a:r>
            <a:r>
              <a:rPr lang="en-US" dirty="0" smtClean="0"/>
              <a:t>till </a:t>
            </a:r>
            <a:r>
              <a:rPr lang="en-US" dirty="0" smtClean="0"/>
              <a:t>r</a:t>
            </a:r>
            <a:r>
              <a:rPr lang="en-US" dirty="0" smtClean="0"/>
              <a:t>elevant</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5400" dirty="0" smtClean="0"/>
              <a:t>Military Spending and the U.S. Economy</a:t>
            </a:r>
            <a:endParaRPr lang="en-US" sz="5400" dirty="0"/>
          </a:p>
        </p:txBody>
      </p:sp>
      <p:sp>
        <p:nvSpPr>
          <p:cNvPr id="3" name="Untertitel 2"/>
          <p:cNvSpPr>
            <a:spLocks noGrp="1"/>
          </p:cNvSpPr>
          <p:nvPr>
            <p:ph type="subTitle" idx="1"/>
          </p:nvPr>
        </p:nvSpPr>
        <p:spPr/>
        <p:txBody>
          <a:bodyPr/>
          <a:lstStyle/>
          <a:p>
            <a:r>
              <a:rPr lang="en-US" sz="3200" dirty="0" smtClean="0"/>
              <a:t>Policy Implications for the Future</a:t>
            </a:r>
            <a:endParaRPr lang="en-US" sz="3200" dirty="0"/>
          </a:p>
        </p:txBody>
      </p:sp>
    </p:spTree>
    <p:extLst>
      <p:ext uri="{BB962C8B-B14F-4D97-AF65-F5344CB8AC3E}">
        <p14:creationId xmlns:p14="http://schemas.microsoft.com/office/powerpoint/2010/main" xmlns="" val="6875026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hinkprogress.org/wp-content/uploads/2011/04/military_spending_bi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4900" y="559152"/>
            <a:ext cx="6934200" cy="57396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905000" y="6248400"/>
            <a:ext cx="6705600" cy="523220"/>
          </a:xfrm>
          <a:prstGeom prst="rect">
            <a:avLst/>
          </a:prstGeom>
          <a:noFill/>
        </p:spPr>
        <p:txBody>
          <a:bodyPr wrap="square" rtlCol="0">
            <a:spAutoFit/>
          </a:bodyPr>
          <a:lstStyle/>
          <a:p>
            <a:r>
              <a:rPr lang="de-DE" sz="1000" dirty="0" smtClean="0">
                <a:latin typeface="+mn-lt"/>
              </a:rPr>
              <a:t>Source: http://thinkprogress.org/politics/2011/04/11/157596/military-spending-doubled-since-2001/?mobile=nc</a:t>
            </a:r>
          </a:p>
          <a:p>
            <a:endParaRPr lang="en-US" dirty="0"/>
          </a:p>
        </p:txBody>
      </p:sp>
    </p:spTree>
    <p:extLst>
      <p:ext uri="{BB962C8B-B14F-4D97-AF65-F5344CB8AC3E}">
        <p14:creationId xmlns:p14="http://schemas.microsoft.com/office/powerpoint/2010/main" xmlns="" val="2502678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sz="7200" dirty="0" smtClean="0"/>
              <a:t>Context</a:t>
            </a:r>
            <a:endParaRPr sz="7200" dirty="0"/>
          </a:p>
        </p:txBody>
      </p:sp>
      <p:graphicFrame>
        <p:nvGraphicFramePr>
          <p:cNvPr id="6" name="Content Placeholder 5"/>
          <p:cNvGraphicFramePr>
            <a:graphicFrameLocks noGrp="1"/>
          </p:cNvGraphicFramePr>
          <p:nvPr>
            <p:ph idx="1"/>
          </p:nvPr>
        </p:nvGraphicFramePr>
        <p:xfrm>
          <a:off x="1981200" y="1752600"/>
          <a:ext cx="5715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28600" y="1524000"/>
            <a:ext cx="2286000" cy="954088"/>
          </a:xfrm>
          <a:prstGeom prst="rect">
            <a:avLst/>
          </a:prstGeom>
          <a:noFill/>
        </p:spPr>
        <p:txBody>
          <a:bodyPr>
            <a:spAutoFit/>
          </a:bodyPr>
          <a:lstStyle/>
          <a:p>
            <a:pPr algn="ctr">
              <a:defRPr/>
            </a:pPr>
            <a:r>
              <a:rPr lang="en-US" sz="2800" dirty="0">
                <a:latin typeface="+mn-lt"/>
              </a:rPr>
              <a:t>Great Depression</a:t>
            </a:r>
          </a:p>
        </p:txBody>
      </p:sp>
      <p:sp>
        <p:nvSpPr>
          <p:cNvPr id="8" name="TextBox 7"/>
          <p:cNvSpPr txBox="1"/>
          <p:nvPr/>
        </p:nvSpPr>
        <p:spPr>
          <a:xfrm>
            <a:off x="7315200" y="4864100"/>
            <a:ext cx="1524000" cy="1384300"/>
          </a:xfrm>
          <a:prstGeom prst="rect">
            <a:avLst/>
          </a:prstGeom>
          <a:noFill/>
        </p:spPr>
        <p:txBody>
          <a:bodyPr>
            <a:spAutoFit/>
          </a:bodyPr>
          <a:lstStyle/>
          <a:p>
            <a:pPr algn="ctr">
              <a:defRPr/>
            </a:pPr>
            <a:r>
              <a:rPr lang="en-US" sz="2800" dirty="0">
                <a:latin typeface="+mn-lt"/>
              </a:rPr>
              <a:t>Second World War</a:t>
            </a:r>
          </a:p>
        </p:txBody>
      </p:sp>
      <p:pic>
        <p:nvPicPr>
          <p:cNvPr id="7174" name="Picture 5" descr="File:Unemployed men queued outside a depression soup kitchen opened in Chicago by Al Capone, 02-1931 - NARA - 541927.jpg"/>
          <p:cNvPicPr>
            <a:picLocks noChangeAspect="1" noChangeArrowheads="1"/>
          </p:cNvPicPr>
          <p:nvPr/>
        </p:nvPicPr>
        <p:blipFill>
          <a:blip r:embed="rId8" cstate="print"/>
          <a:srcRect/>
          <a:stretch>
            <a:fillRect/>
          </a:stretch>
        </p:blipFill>
        <p:spPr bwMode="auto">
          <a:xfrm>
            <a:off x="5486400" y="609600"/>
            <a:ext cx="3160713" cy="2590800"/>
          </a:xfrm>
          <a:prstGeom prst="rect">
            <a:avLst/>
          </a:prstGeom>
          <a:noFill/>
          <a:ln w="9525">
            <a:noFill/>
            <a:miter lim="800000"/>
            <a:headEnd/>
            <a:tailEnd/>
          </a:ln>
        </p:spPr>
      </p:pic>
      <p:sp>
        <p:nvSpPr>
          <p:cNvPr id="11" name="TextBox 10"/>
          <p:cNvSpPr txBox="1"/>
          <p:nvPr/>
        </p:nvSpPr>
        <p:spPr>
          <a:xfrm>
            <a:off x="5791200" y="3136900"/>
            <a:ext cx="3429000" cy="215900"/>
          </a:xfrm>
          <a:prstGeom prst="rect">
            <a:avLst/>
          </a:prstGeom>
          <a:noFill/>
        </p:spPr>
        <p:txBody>
          <a:bodyPr>
            <a:spAutoFit/>
          </a:bodyPr>
          <a:lstStyle/>
          <a:p>
            <a:pPr>
              <a:defRPr/>
            </a:pPr>
            <a:r>
              <a:rPr lang="en-US" sz="800" dirty="0">
                <a:latin typeface="+mn-lt"/>
              </a:rPr>
              <a:t>Source: National Archives and Records Administration, 541927</a:t>
            </a:r>
          </a:p>
        </p:txBody>
      </p:sp>
      <p:pic>
        <p:nvPicPr>
          <p:cNvPr id="7176" name="Picture 7" descr="File:Into the Jaws of Death 23-0455M edit.jpg"/>
          <p:cNvPicPr>
            <a:picLocks noChangeAspect="1" noChangeArrowheads="1"/>
          </p:cNvPicPr>
          <p:nvPr/>
        </p:nvPicPr>
        <p:blipFill>
          <a:blip r:embed="rId9" cstate="print"/>
          <a:srcRect/>
          <a:stretch>
            <a:fillRect/>
          </a:stretch>
        </p:blipFill>
        <p:spPr bwMode="auto">
          <a:xfrm>
            <a:off x="609600" y="3810000"/>
            <a:ext cx="3124200" cy="2516188"/>
          </a:xfrm>
          <a:prstGeom prst="rect">
            <a:avLst/>
          </a:prstGeom>
          <a:noFill/>
          <a:ln w="9525">
            <a:noFill/>
            <a:miter lim="800000"/>
            <a:headEnd/>
            <a:tailEnd/>
          </a:ln>
        </p:spPr>
      </p:pic>
      <p:sp>
        <p:nvSpPr>
          <p:cNvPr id="13" name="TextBox 12"/>
          <p:cNvSpPr txBox="1"/>
          <p:nvPr/>
        </p:nvSpPr>
        <p:spPr>
          <a:xfrm>
            <a:off x="914400" y="6261100"/>
            <a:ext cx="3429000" cy="215900"/>
          </a:xfrm>
          <a:prstGeom prst="rect">
            <a:avLst/>
          </a:prstGeom>
          <a:noFill/>
        </p:spPr>
        <p:txBody>
          <a:bodyPr>
            <a:spAutoFit/>
          </a:bodyPr>
          <a:lstStyle/>
          <a:p>
            <a:pPr>
              <a:defRPr/>
            </a:pPr>
            <a:r>
              <a:rPr lang="en-US" sz="800" dirty="0">
                <a:latin typeface="+mn-lt"/>
              </a:rPr>
              <a:t>Source: National Archives and Records Administration, 195515</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eritage.org/%7E/media/Images/Reports/2010/b2418_chart1_1.ashx?w=600&amp;h=478&amp;as=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73416"/>
            <a:ext cx="8208912" cy="63111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88938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5400" dirty="0" smtClean="0"/>
              <a:t>Lessons from History</a:t>
            </a:r>
            <a:endParaRPr lang="en-US" sz="5400" dirty="0"/>
          </a:p>
        </p:txBody>
      </p:sp>
      <p:sp>
        <p:nvSpPr>
          <p:cNvPr id="3" name="Inhaltsplatzhalter 2"/>
          <p:cNvSpPr>
            <a:spLocks noGrp="1"/>
          </p:cNvSpPr>
          <p:nvPr>
            <p:ph idx="1"/>
          </p:nvPr>
        </p:nvSpPr>
        <p:spPr/>
        <p:txBody>
          <a:bodyPr>
            <a:normAutofit lnSpcReduction="10000"/>
          </a:bodyPr>
          <a:lstStyle/>
          <a:p>
            <a:r>
              <a:rPr lang="en-US" sz="2800" dirty="0" smtClean="0"/>
              <a:t>Military spending is parasitic growth, or at least unsustainable in the long run</a:t>
            </a:r>
          </a:p>
          <a:p>
            <a:pPr marL="0" indent="0">
              <a:buNone/>
            </a:pPr>
            <a:endParaRPr lang="en-US" sz="2800" dirty="0" smtClean="0"/>
          </a:p>
          <a:p>
            <a:r>
              <a:rPr lang="en-US" sz="2800" dirty="0" smtClean="0"/>
              <a:t>Proportional to GDP spending too much during peace time</a:t>
            </a:r>
          </a:p>
          <a:p>
            <a:endParaRPr lang="en-US" sz="2800" dirty="0"/>
          </a:p>
          <a:p>
            <a:r>
              <a:rPr lang="en-US" sz="2800" dirty="0" smtClean="0"/>
              <a:t>Wartime ‘peaks’ followed by retraction best model</a:t>
            </a:r>
          </a:p>
          <a:p>
            <a:endParaRPr lang="en-US" sz="2800" dirty="0"/>
          </a:p>
          <a:p>
            <a:r>
              <a:rPr lang="en-US" sz="2800" dirty="0" smtClean="0"/>
              <a:t>Who pays and how? Someone has got to foot the bill</a:t>
            </a:r>
            <a:endParaRPr lang="en-US" sz="2800" dirty="0"/>
          </a:p>
        </p:txBody>
      </p:sp>
    </p:spTree>
    <p:extLst>
      <p:ext uri="{BB962C8B-B14F-4D97-AF65-F5344CB8AC3E}">
        <p14:creationId xmlns:p14="http://schemas.microsoft.com/office/powerpoint/2010/main" xmlns="" val="41975254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J6X6pUa1wCc/TaSUZOnDRII/AAAAAAAADL4/nREZjd1M4eE/s1600/military-spending.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2077" y="1216510"/>
            <a:ext cx="6579847" cy="480329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el 1"/>
          <p:cNvSpPr>
            <a:spLocks noGrp="1"/>
          </p:cNvSpPr>
          <p:nvPr>
            <p:ph type="title"/>
          </p:nvPr>
        </p:nvSpPr>
        <p:spPr>
          <a:xfrm>
            <a:off x="76200" y="76200"/>
            <a:ext cx="9144000" cy="1143000"/>
          </a:xfrm>
        </p:spPr>
        <p:txBody>
          <a:bodyPr>
            <a:noAutofit/>
          </a:bodyPr>
          <a:lstStyle/>
          <a:p>
            <a:r>
              <a:rPr lang="en-US" dirty="0" smtClean="0"/>
              <a:t>Military Spending and the U.S. Economy </a:t>
            </a:r>
            <a:endParaRPr lang="en-US" dirty="0"/>
          </a:p>
        </p:txBody>
      </p:sp>
      <p:sp>
        <p:nvSpPr>
          <p:cNvPr id="5" name="TextBox 4"/>
          <p:cNvSpPr txBox="1"/>
          <p:nvPr/>
        </p:nvSpPr>
        <p:spPr>
          <a:xfrm>
            <a:off x="1066800" y="6019800"/>
            <a:ext cx="7162800" cy="400110"/>
          </a:xfrm>
          <a:prstGeom prst="rect">
            <a:avLst/>
          </a:prstGeom>
          <a:noFill/>
        </p:spPr>
        <p:txBody>
          <a:bodyPr wrap="square" rtlCol="0">
            <a:spAutoFit/>
          </a:bodyPr>
          <a:lstStyle/>
          <a:p>
            <a:r>
              <a:rPr lang="de-DE" sz="1000" dirty="0" smtClean="0">
                <a:latin typeface="+mn-lt"/>
              </a:rPr>
              <a:t>Source: http://4.bp.blogspot.com/-J6X6pUa1wCc/TaSUZOnDRII/AAAAAAAADL4/nREZjd1M4eE/s1600/military-spending.gif</a:t>
            </a:r>
          </a:p>
          <a:p>
            <a:endParaRPr lang="en-US" sz="1000" dirty="0">
              <a:latin typeface="+mn-lt"/>
            </a:endParaRPr>
          </a:p>
        </p:txBody>
      </p:sp>
    </p:spTree>
    <p:extLst>
      <p:ext uri="{BB962C8B-B14F-4D97-AF65-F5344CB8AC3E}">
        <p14:creationId xmlns:p14="http://schemas.microsoft.com/office/powerpoint/2010/main" xmlns="" val="995191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5400" dirty="0" smtClean="0"/>
              <a:t>Policy Implications</a:t>
            </a:r>
            <a:endParaRPr lang="en-US" sz="5400" dirty="0"/>
          </a:p>
        </p:txBody>
      </p:sp>
      <p:sp>
        <p:nvSpPr>
          <p:cNvPr id="3" name="Inhaltsplatzhalter 2"/>
          <p:cNvSpPr>
            <a:spLocks noGrp="1"/>
          </p:cNvSpPr>
          <p:nvPr>
            <p:ph idx="1"/>
          </p:nvPr>
        </p:nvSpPr>
        <p:spPr/>
        <p:txBody>
          <a:bodyPr>
            <a:normAutofit/>
          </a:bodyPr>
          <a:lstStyle/>
          <a:p>
            <a:r>
              <a:rPr lang="en-US" sz="2400" dirty="0" smtClean="0"/>
              <a:t>Costs should be “internalized” to current household</a:t>
            </a:r>
          </a:p>
          <a:p>
            <a:endParaRPr lang="en-US" sz="2400" dirty="0" smtClean="0"/>
          </a:p>
          <a:p>
            <a:r>
              <a:rPr lang="en-US" sz="2400" dirty="0" smtClean="0"/>
              <a:t>Link military expenditure to tax increases</a:t>
            </a:r>
          </a:p>
          <a:p>
            <a:endParaRPr lang="en-US" sz="2400" dirty="0" smtClean="0"/>
          </a:p>
          <a:p>
            <a:r>
              <a:rPr lang="en-US" sz="2400" dirty="0"/>
              <a:t>Balance the </a:t>
            </a:r>
            <a:r>
              <a:rPr lang="en-US" sz="2400" dirty="0" smtClean="0"/>
              <a:t>budget</a:t>
            </a:r>
          </a:p>
          <a:p>
            <a:pPr marL="0" indent="0">
              <a:buNone/>
            </a:pPr>
            <a:endParaRPr lang="en-US" sz="2400" dirty="0"/>
          </a:p>
          <a:p>
            <a:r>
              <a:rPr lang="en-US" sz="2400" dirty="0" smtClean="0"/>
              <a:t>Increase awareness of implications of military endeavors</a:t>
            </a:r>
            <a:endParaRPr lang="en-US" sz="2400" dirty="0"/>
          </a:p>
          <a:p>
            <a:endParaRPr lang="en-US" sz="2400" dirty="0"/>
          </a:p>
          <a:p>
            <a:r>
              <a:rPr lang="en-US" sz="2400" dirty="0" smtClean="0"/>
              <a:t>Realistic cost assessments</a:t>
            </a:r>
            <a:endParaRPr lang="en-US" sz="2400" dirty="0"/>
          </a:p>
        </p:txBody>
      </p:sp>
    </p:spTree>
    <p:extLst>
      <p:ext uri="{BB962C8B-B14F-4D97-AF65-F5344CB8AC3E}">
        <p14:creationId xmlns:p14="http://schemas.microsoft.com/office/powerpoint/2010/main" xmlns="" val="23571310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References</a:t>
            </a:r>
            <a:endParaRPr lang="en-US" sz="5400" dirty="0"/>
          </a:p>
        </p:txBody>
      </p:sp>
      <p:sp>
        <p:nvSpPr>
          <p:cNvPr id="3" name="Content Placeholder 2"/>
          <p:cNvSpPr>
            <a:spLocks noGrp="1"/>
          </p:cNvSpPr>
          <p:nvPr>
            <p:ph idx="1"/>
          </p:nvPr>
        </p:nvSpPr>
        <p:spPr/>
        <p:txBody>
          <a:bodyPr>
            <a:noAutofit/>
          </a:bodyPr>
          <a:lstStyle/>
          <a:p>
            <a:r>
              <a:rPr lang="en-US" sz="1400" dirty="0" err="1" smtClean="0"/>
              <a:t>Campagna</a:t>
            </a:r>
            <a:r>
              <a:rPr lang="en-US" sz="1400" dirty="0" smtClean="0"/>
              <a:t>, Anthony S. </a:t>
            </a:r>
            <a:r>
              <a:rPr lang="en-US" sz="1400" i="1" dirty="0" smtClean="0"/>
              <a:t>The economic consequences of the Vietnam War. </a:t>
            </a:r>
            <a:r>
              <a:rPr lang="en-US" sz="1400" dirty="0" smtClean="0"/>
              <a:t>1st ed. New York, USA: </a:t>
            </a:r>
            <a:r>
              <a:rPr lang="en-US" sz="1400" dirty="0" err="1" smtClean="0"/>
              <a:t>Praeger</a:t>
            </a:r>
            <a:r>
              <a:rPr lang="en-US" sz="1400" dirty="0" smtClean="0"/>
              <a:t> Publishers, 1991. </a:t>
            </a:r>
          </a:p>
          <a:p>
            <a:r>
              <a:rPr lang="en-US" sz="1400" dirty="0" smtClean="0"/>
              <a:t>Daggett</a:t>
            </a:r>
            <a:r>
              <a:rPr lang="en-US" sz="1400" dirty="0"/>
              <a:t>, Stephen. “Costs of Major U.S. Wars.” Congressional Research Service Report for Congress. June 2010</a:t>
            </a:r>
            <a:r>
              <a:rPr lang="en-US" sz="1400" dirty="0" smtClean="0"/>
              <a:t>.</a:t>
            </a:r>
          </a:p>
          <a:p>
            <a:r>
              <a:rPr lang="en-US" sz="1400" dirty="0" smtClean="0"/>
              <a:t>Defense Budget Outlays to the Defense Industry: </a:t>
            </a:r>
            <a:r>
              <a:rPr lang="en-US" sz="1400" dirty="0" err="1" smtClean="0"/>
              <a:t>Gholz</a:t>
            </a:r>
            <a:r>
              <a:rPr lang="en-US" sz="1400" dirty="0" smtClean="0"/>
              <a:t> &amp; </a:t>
            </a:r>
            <a:r>
              <a:rPr lang="en-US" sz="1400" dirty="0" err="1" smtClean="0"/>
              <a:t>Sapolsky</a:t>
            </a:r>
            <a:r>
              <a:rPr lang="en-US" sz="1400" i="1" dirty="0" smtClean="0"/>
              <a:t> (</a:t>
            </a:r>
            <a:r>
              <a:rPr lang="en-US" sz="1400" dirty="0" smtClean="0"/>
              <a:t>2000 ) </a:t>
            </a:r>
            <a:r>
              <a:rPr lang="en-US" sz="1400" i="1" dirty="0" smtClean="0"/>
              <a:t>Restructuring the U.S. Defense Industry.</a:t>
            </a:r>
            <a:r>
              <a:rPr lang="en-US" sz="1400" dirty="0" smtClean="0"/>
              <a:t>, p. 8.</a:t>
            </a:r>
          </a:p>
          <a:p>
            <a:r>
              <a:rPr lang="en-US" sz="1400" dirty="0" err="1" smtClean="0"/>
              <a:t>Flournoy</a:t>
            </a:r>
            <a:r>
              <a:rPr lang="en-US" sz="1400" dirty="0" smtClean="0"/>
              <a:t>, Michele and Janine Davidson. “Obama’s New Global Posture: The Logic of U.S. Foreign Deployment.” </a:t>
            </a:r>
            <a:r>
              <a:rPr lang="en-US" sz="1400" i="1" dirty="0" smtClean="0"/>
              <a:t>Foreign Affairs. </a:t>
            </a:r>
            <a:r>
              <a:rPr lang="en-US" sz="1400" dirty="0" smtClean="0"/>
              <a:t>Vol. 91, no. 4. July/August 2012. 54-63. </a:t>
            </a:r>
            <a:endParaRPr lang="en-US" sz="1400" dirty="0"/>
          </a:p>
          <a:p>
            <a:r>
              <a:rPr lang="en-US" sz="1400" dirty="0" err="1" smtClean="0"/>
              <a:t>Labonte</a:t>
            </a:r>
            <a:r>
              <a:rPr lang="en-US" sz="1400" dirty="0" smtClean="0"/>
              <a:t>, Marc and Mindy Levit. </a:t>
            </a:r>
            <a:r>
              <a:rPr lang="en-US" sz="1400" i="1" dirty="0" smtClean="0"/>
              <a:t>Financing Issues and Economic Effects of American Wars.</a:t>
            </a:r>
            <a:r>
              <a:rPr lang="en-US" sz="1400" dirty="0" smtClean="0"/>
              <a:t> Congressional Research Service, Report for Congress, July 29, 2008. </a:t>
            </a:r>
          </a:p>
          <a:p>
            <a:r>
              <a:rPr lang="en-US" sz="1400" dirty="0" smtClean="0"/>
              <a:t>Level of Debt in the United States, 1790-2000: Congressional Budget Office, Department of the Treasury, U.S. Bureau of the Census, and the Board of Governors of the Federal Reserve System</a:t>
            </a:r>
          </a:p>
          <a:p>
            <a:r>
              <a:rPr lang="en-US" sz="1400" dirty="0" smtClean="0"/>
              <a:t>Looney, Robert and David </a:t>
            </a:r>
            <a:r>
              <a:rPr lang="en-US" sz="1400" dirty="0" err="1" smtClean="0"/>
              <a:t>Schardy</a:t>
            </a:r>
            <a:r>
              <a:rPr lang="en-US" sz="1400" dirty="0" smtClean="0"/>
              <a:t> and Ronald Brown. “Estimating the Economic Benefits of Forward-Engaged Naval Forces.” </a:t>
            </a:r>
            <a:r>
              <a:rPr lang="en-US" sz="1400" i="1" dirty="0" smtClean="0"/>
              <a:t>Interfaces</a:t>
            </a:r>
            <a:r>
              <a:rPr lang="en-US" sz="1400" dirty="0" smtClean="0"/>
              <a:t>. Vol. 31, no. 4. July – August 2001. 74-86.</a:t>
            </a:r>
          </a:p>
          <a:p>
            <a:r>
              <a:rPr lang="en-US" sz="1400" dirty="0"/>
              <a:t>“Middle East: Iraq.” CIA World Fact Book (updated March 26, 2013). </a:t>
            </a:r>
            <a:r>
              <a:rPr lang="en-US" sz="1400" dirty="0">
                <a:hlinkClick r:id="rId2"/>
              </a:rPr>
              <a:t>https://www.cia.gov/library/publications/the-world-factbook/geos/iz.html</a:t>
            </a:r>
            <a:r>
              <a:rPr lang="en-US" sz="1400" dirty="0"/>
              <a:t>. </a:t>
            </a:r>
          </a:p>
          <a:p>
            <a:r>
              <a:rPr lang="en-US" sz="1400" dirty="0" smtClean="0"/>
              <a:t>Park, Chang Jin, </a:t>
            </a:r>
            <a:r>
              <a:rPr lang="en-US" sz="1400" i="1" dirty="0" smtClean="0"/>
              <a:t>American Foreign Policy in Korea and Vietnam: Comparative Case Studies, The Review of Politics, </a:t>
            </a:r>
            <a:r>
              <a:rPr lang="en-US" sz="1400" dirty="0" smtClean="0"/>
              <a:t>Vol. 37, No. 1, 1975, </a:t>
            </a:r>
            <a:endParaRPr lang="sv-SE" sz="1400" dirty="0" smtClean="0"/>
          </a:p>
          <a:p>
            <a:endParaRPr lang="de-DE" sz="1600" dirty="0"/>
          </a:p>
          <a:p>
            <a:endParaRPr lang="en-US" sz="1600" dirty="0"/>
          </a:p>
          <a:p>
            <a:endParaRPr lang="en-US" sz="1600" dirty="0" smtClean="0"/>
          </a:p>
        </p:txBody>
      </p:sp>
    </p:spTree>
    <p:extLst>
      <p:ext uri="{BB962C8B-B14F-4D97-AF65-F5344CB8AC3E}">
        <p14:creationId xmlns:p14="http://schemas.microsoft.com/office/powerpoint/2010/main" xmlns="" val="23702071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en-US" sz="1800" dirty="0" smtClean="0"/>
              <a:t>Stevens, Robert Warren. </a:t>
            </a:r>
            <a:r>
              <a:rPr lang="en-US" sz="1800" i="1" dirty="0" smtClean="0"/>
              <a:t>Vain hopes, grim realities. </a:t>
            </a:r>
            <a:r>
              <a:rPr lang="en-US" sz="1800" dirty="0" smtClean="0"/>
              <a:t>1sr ed. New York, USA: New Viewpoints, 1976. </a:t>
            </a:r>
            <a:endParaRPr lang="sv-SE" sz="1800" dirty="0" smtClean="0"/>
          </a:p>
          <a:p>
            <a:r>
              <a:rPr lang="en-US" sz="1800" dirty="0" smtClean="0"/>
              <a:t>The Costs of War in Vietnam: </a:t>
            </a:r>
            <a:r>
              <a:rPr lang="en-US" sz="1800" dirty="0" err="1" smtClean="0"/>
              <a:t>Rockhoff</a:t>
            </a:r>
            <a:r>
              <a:rPr lang="en-US" sz="1800" dirty="0" smtClean="0"/>
              <a:t>, Hugh. </a:t>
            </a:r>
            <a:r>
              <a:rPr lang="en-US" sz="1800" i="1" dirty="0" smtClean="0"/>
              <a:t>America's Economic Way of War</a:t>
            </a:r>
            <a:r>
              <a:rPr lang="en-US" sz="1800" dirty="0" smtClean="0"/>
              <a:t>. 1st ed. Cambridge, UK: Cambridge University Press, 2012. 295.</a:t>
            </a:r>
          </a:p>
          <a:p>
            <a:r>
              <a:rPr lang="en-US" sz="1800" dirty="0" smtClean="0"/>
              <a:t>“The Operation Desert Shield/Desert Storm Timeline.” News: American Forces Press Service. U.S. Department of Defense. August 8, 2000. </a:t>
            </a:r>
            <a:r>
              <a:rPr lang="en-US" sz="1800" dirty="0" smtClean="0">
                <a:hlinkClick r:id="rId2"/>
              </a:rPr>
              <a:t>http://www.defense.gov/news/newsarticle.aspx?id=45404</a:t>
            </a:r>
            <a:r>
              <a:rPr lang="en-US" sz="1800" dirty="0" smtClean="0"/>
              <a:t>.</a:t>
            </a:r>
          </a:p>
          <a:p>
            <a:r>
              <a:rPr lang="en-US" sz="1800" dirty="0" smtClean="0"/>
              <a:t>Top 10 Shares of World Military Expenditure, 2010: </a:t>
            </a:r>
            <a:r>
              <a:rPr lang="de-DE" sz="1800" dirty="0" smtClean="0">
                <a:hlinkClick r:id="rId3"/>
              </a:rPr>
              <a:t>http://thinkprogress.org/politics/2011/04/11/157596/military-spending-doubled-since-2001/?mobile=nc</a:t>
            </a:r>
            <a:endParaRPr lang="de-DE" sz="1800" dirty="0" smtClean="0"/>
          </a:p>
          <a:p>
            <a:r>
              <a:rPr lang="en-US" sz="1800" dirty="0" err="1" smtClean="0"/>
              <a:t>Stiglitz</a:t>
            </a:r>
            <a:r>
              <a:rPr lang="en-US" sz="1800" dirty="0" smtClean="0"/>
              <a:t>, Joseph and Linda </a:t>
            </a:r>
            <a:r>
              <a:rPr lang="en-US" sz="1800" dirty="0" err="1" smtClean="0"/>
              <a:t>Bilmes</a:t>
            </a:r>
            <a:r>
              <a:rPr lang="en-US" sz="1800" dirty="0" smtClean="0"/>
              <a:t>. “Estimating the Costs of War: Methodological Issues, with Applications to Iraq and Afghanistan” in </a:t>
            </a:r>
            <a:r>
              <a:rPr lang="en-US" sz="1800" i="1" dirty="0" smtClean="0"/>
              <a:t>The Oxford Handbook of the Economics of Peace and Conflict.</a:t>
            </a:r>
            <a:r>
              <a:rPr lang="en-US" sz="1800" dirty="0" smtClean="0"/>
              <a:t> Edited by Michelle R </a:t>
            </a:r>
            <a:r>
              <a:rPr lang="en-US" sz="1800" dirty="0" err="1" smtClean="0"/>
              <a:t>Garfinkel</a:t>
            </a:r>
            <a:r>
              <a:rPr lang="en-US" sz="1800" dirty="0" smtClean="0"/>
              <a:t> and </a:t>
            </a:r>
            <a:r>
              <a:rPr lang="en-US" sz="1800" dirty="0" err="1" smtClean="0"/>
              <a:t>Stergios</a:t>
            </a:r>
            <a:r>
              <a:rPr lang="en-US" sz="1800" dirty="0" smtClean="0"/>
              <a:t> </a:t>
            </a:r>
            <a:r>
              <a:rPr lang="en-US" sz="1800" dirty="0" err="1" smtClean="0"/>
              <a:t>Skaperdas</a:t>
            </a:r>
            <a:r>
              <a:rPr lang="en-US" sz="1800" dirty="0" smtClean="0"/>
              <a:t> Oxford: Oxford Handbooks, 2012. </a:t>
            </a:r>
          </a:p>
          <a:p>
            <a:r>
              <a:rPr lang="en-US" sz="1800" dirty="0" err="1" smtClean="0"/>
              <a:t>Stiglitz</a:t>
            </a:r>
            <a:r>
              <a:rPr lang="en-US" sz="1800" dirty="0" smtClean="0"/>
              <a:t>, Joseph and Linda </a:t>
            </a:r>
            <a:r>
              <a:rPr lang="en-US" sz="1800" dirty="0" err="1" smtClean="0"/>
              <a:t>Bilmes</a:t>
            </a:r>
            <a:r>
              <a:rPr lang="en-US" sz="1800" dirty="0" smtClean="0"/>
              <a:t>. </a:t>
            </a:r>
            <a:r>
              <a:rPr lang="en-US" sz="1800" i="1" dirty="0" smtClean="0"/>
              <a:t>The Three Trillion Dollar War. </a:t>
            </a:r>
            <a:r>
              <a:rPr lang="en-US" sz="1800" dirty="0" smtClean="0"/>
              <a:t>New </a:t>
            </a:r>
            <a:r>
              <a:rPr lang="en-US" sz="1800" dirty="0" err="1" smtClean="0"/>
              <a:t>York:W.W</a:t>
            </a:r>
            <a:r>
              <a:rPr lang="en-US" sz="1800" dirty="0" smtClean="0"/>
              <a:t>. Norton &amp; Company, 2008. </a:t>
            </a:r>
          </a:p>
          <a:p>
            <a:endParaRPr lang="en-US" sz="1800" dirty="0" smtClean="0"/>
          </a:p>
          <a:p>
            <a:endParaRPr lang="de-DE" sz="1800" dirty="0" smtClean="0"/>
          </a:p>
          <a:p>
            <a:endParaRPr lang="de-DE" sz="1800" dirty="0" smtClean="0"/>
          </a:p>
          <a:p>
            <a:endParaRPr lang="sv-SE" sz="1800" dirty="0"/>
          </a:p>
        </p:txBody>
      </p:sp>
      <p:sp>
        <p:nvSpPr>
          <p:cNvPr id="3" name="Rubrik 2"/>
          <p:cNvSpPr>
            <a:spLocks noGrp="1"/>
          </p:cNvSpPr>
          <p:nvPr>
            <p:ph type="title"/>
          </p:nvPr>
        </p:nvSpPr>
        <p:spPr/>
        <p:txBody>
          <a:bodyPr/>
          <a:lstStyle/>
          <a:p>
            <a:r>
              <a:rPr lang="sv-SE" dirty="0" err="1" smtClean="0"/>
              <a:t>References</a:t>
            </a:r>
            <a:endParaRPr lang="sv-SE"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U.S. Joint Economic Committee. </a:t>
            </a:r>
            <a:r>
              <a:rPr lang="en-US" sz="1800" i="1" dirty="0" smtClean="0"/>
              <a:t>War at Any Cost? The Total Economic Costs of the War Beyond the Federal  Budget </a:t>
            </a:r>
            <a:r>
              <a:rPr lang="en-US" sz="1800" dirty="0" smtClean="0"/>
              <a:t>Hearing, 28 February 2008. Government Printing Office, 2009. (42-775 PDF:1-280).</a:t>
            </a:r>
          </a:p>
          <a:p>
            <a:r>
              <a:rPr lang="en-US" sz="1800" dirty="0" smtClean="0"/>
              <a:t>U.S. Library of Congress, Congressional Research Service </a:t>
            </a:r>
            <a:r>
              <a:rPr lang="en-US" sz="1800" i="1" dirty="0" smtClean="0"/>
              <a:t>The Cost of Iraq, Afghanistan and Other Global War on Terror Operations Since 9/11 </a:t>
            </a:r>
            <a:r>
              <a:rPr lang="en-US" sz="1800" dirty="0" smtClean="0"/>
              <a:t>by Amy Belasco. CRS Report RL33110. Washington DC: Office of Congressional Information and Publishing, 2011.</a:t>
            </a:r>
          </a:p>
          <a:p>
            <a:r>
              <a:rPr lang="en-US" sz="1800" dirty="0" smtClean="0"/>
              <a:t>Crawford, </a:t>
            </a:r>
            <a:r>
              <a:rPr lang="en-US" sz="1800" dirty="0" err="1" smtClean="0"/>
              <a:t>Neta</a:t>
            </a:r>
            <a:r>
              <a:rPr lang="en-US" sz="1800" dirty="0" smtClean="0"/>
              <a:t>. “U.S. Costs of Wars Throughout 2013: $1.3 Trillion and Counting: Summary of Costs for the U.S. Wars in Iraq, Afghanistan and Pakistan</a:t>
            </a:r>
          </a:p>
          <a:p>
            <a:r>
              <a:rPr lang="en-US" sz="1800" dirty="0" smtClean="0"/>
              <a:t>Edwards, Ryan. “Post-9/11 War Spending, Debt, and the </a:t>
            </a:r>
            <a:r>
              <a:rPr lang="en-US" sz="1800" dirty="0" err="1" smtClean="0"/>
              <a:t>Macroeconomy</a:t>
            </a:r>
            <a:r>
              <a:rPr lang="en-US" sz="1800" dirty="0" smtClean="0"/>
              <a:t>.” Paper presented at the meeting of the project on </a:t>
            </a:r>
            <a:r>
              <a:rPr lang="en-US" sz="1800" i="1" dirty="0" smtClean="0"/>
              <a:t>Burdens of War: The Consequences of the U.S. Military Response to 9/11, </a:t>
            </a:r>
            <a:r>
              <a:rPr lang="en-US" sz="1800" dirty="0" smtClean="0"/>
              <a:t>Brown University, January 4, 2011. </a:t>
            </a:r>
          </a:p>
          <a:p>
            <a:r>
              <a:rPr lang="en-US" sz="1800" dirty="0" smtClean="0"/>
              <a:t>Congressional Budget Office (CBO). “Federal Debit and Interest Costs.” Data from Department of the Treasury, the Board of Governors of the Federal Reserve System and the Congressional Budget Office. December 2010. </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Congressional Budget Office (CBO) “Testimony: The Budget and Economic Outlook: Fiscal Years 2013 to 2023.” Data from Department of the Treasury, the Board of Governors of the Federal Reserve System and the Congressional Budget Office. February 2013. </a:t>
            </a:r>
          </a:p>
          <a:p>
            <a:r>
              <a:rPr lang="en-US" sz="1800" dirty="0" smtClean="0"/>
              <a:t>“Transforming Wartime Contracting: Controlling costs, reducing risks” Commission on Wartime Contracting in Iraq and </a:t>
            </a:r>
            <a:r>
              <a:rPr lang="en-US" sz="1800" dirty="0" err="1" smtClean="0"/>
              <a:t>Afghanistan,Final</a:t>
            </a:r>
            <a:r>
              <a:rPr lang="en-US" sz="1800" dirty="0" smtClean="0"/>
              <a:t> Report to Congress, August 2011.</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0"/>
            <a:ext cx="8382000" cy="2286000"/>
          </a:xfrm>
        </p:spPr>
        <p:txBody>
          <a:bodyPr>
            <a:noAutofit/>
          </a:bodyPr>
          <a:lstStyle/>
          <a:p>
            <a:r>
              <a:rPr lang="en-US" sz="13800" dirty="0" smtClean="0"/>
              <a:t>Thank You</a:t>
            </a:r>
            <a:endParaRPr lang="en-US" sz="13800" dirty="0"/>
          </a:p>
        </p:txBody>
      </p:sp>
    </p:spTree>
    <p:extLst>
      <p:ext uri="{BB962C8B-B14F-4D97-AF65-F5344CB8AC3E}">
        <p14:creationId xmlns:p14="http://schemas.microsoft.com/office/powerpoint/2010/main" xmlns="" val="3306252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2286000"/>
            <a:ext cx="4876800" cy="2286000"/>
          </a:xfrm>
        </p:spPr>
        <p:txBody>
          <a:bodyPr>
            <a:noAutofit/>
          </a:bodyPr>
          <a:lstStyle/>
          <a:p>
            <a:r>
              <a:rPr lang="en-US" sz="16600" dirty="0" smtClean="0"/>
              <a:t>Q&amp;A</a:t>
            </a:r>
            <a:endParaRPr lang="en-US" sz="16600" dirty="0"/>
          </a:p>
        </p:txBody>
      </p:sp>
    </p:spTree>
    <p:extLst>
      <p:ext uri="{BB962C8B-B14F-4D97-AF65-F5344CB8AC3E}">
        <p14:creationId xmlns:p14="http://schemas.microsoft.com/office/powerpoint/2010/main" xmlns="" val="17368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2971800"/>
            <a:ext cx="8229600" cy="4572000"/>
          </a:xfrm>
        </p:spPr>
        <p:txBody>
          <a:bodyPr/>
          <a:lstStyle/>
          <a:p>
            <a:pPr eaLnBrk="1" hangingPunct="1"/>
            <a:r>
              <a:rPr lang="en-US" sz="3200" dirty="0" smtClean="0"/>
              <a:t>Debt vs. Taxes</a:t>
            </a:r>
          </a:p>
          <a:p>
            <a:pPr eaLnBrk="1" hangingPunct="1"/>
            <a:r>
              <a:rPr lang="en-US" sz="3200" dirty="0" smtClean="0"/>
              <a:t>Government Spending</a:t>
            </a:r>
          </a:p>
          <a:p>
            <a:pPr eaLnBrk="1" hangingPunct="1"/>
            <a:r>
              <a:rPr lang="en-US" sz="3200" dirty="0" smtClean="0"/>
              <a:t>Industrial Conversion, Mobilization, and Reconversion</a:t>
            </a:r>
          </a:p>
          <a:p>
            <a:pPr eaLnBrk="1" hangingPunct="1"/>
            <a:endParaRPr lang="en-US" dirty="0" smtClean="0"/>
          </a:p>
        </p:txBody>
      </p:sp>
      <p:sp>
        <p:nvSpPr>
          <p:cNvPr id="2" name="Title 1"/>
          <p:cNvSpPr>
            <a:spLocks noGrp="1"/>
          </p:cNvSpPr>
          <p:nvPr>
            <p:ph type="title"/>
          </p:nvPr>
        </p:nvSpPr>
        <p:spPr>
          <a:xfrm>
            <a:off x="533400" y="1752600"/>
            <a:ext cx="8229600" cy="1219200"/>
          </a:xfrm>
        </p:spPr>
        <p:txBody>
          <a:bodyPr>
            <a:noAutofit/>
          </a:bodyPr>
          <a:lstStyle/>
          <a:p>
            <a:pPr algn="r" eaLnBrk="1" fontAlgn="auto" hangingPunct="1">
              <a:spcAft>
                <a:spcPts val="0"/>
              </a:spcAft>
              <a:defRPr/>
            </a:pPr>
            <a:r>
              <a:rPr sz="6000" dirty="0" smtClean="0"/>
              <a:t>Wartime Financing and Production</a:t>
            </a:r>
            <a:endParaRPr sz="6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1219200"/>
            <a:ext cx="8229600" cy="2362200"/>
          </a:xfrm>
        </p:spPr>
        <p:txBody>
          <a:bodyPr/>
          <a:lstStyle/>
          <a:p>
            <a:pPr eaLnBrk="1" hangingPunct="1"/>
            <a:r>
              <a:rPr lang="en-US" sz="3200" dirty="0" smtClean="0"/>
              <a:t>Pre-context of taxation</a:t>
            </a:r>
          </a:p>
          <a:p>
            <a:pPr eaLnBrk="1" hangingPunct="1"/>
            <a:r>
              <a:rPr lang="en-US" sz="3200" dirty="0" smtClean="0"/>
              <a:t>Structure equaled about 60% to 40%</a:t>
            </a:r>
          </a:p>
          <a:p>
            <a:pPr eaLnBrk="1" hangingPunct="1"/>
            <a:r>
              <a:rPr lang="en-US" sz="3200" dirty="0" smtClean="0"/>
              <a:t>(Brief) History of debt in America</a:t>
            </a:r>
          </a:p>
          <a:p>
            <a:pPr eaLnBrk="1" hangingPunct="1"/>
            <a:r>
              <a:rPr lang="en-US" sz="3200" dirty="0" smtClean="0"/>
              <a:t>How debt was raised and intention to repay</a:t>
            </a:r>
          </a:p>
        </p:txBody>
      </p:sp>
      <p:sp>
        <p:nvSpPr>
          <p:cNvPr id="2" name="Title 1"/>
          <p:cNvSpPr>
            <a:spLocks noGrp="1"/>
          </p:cNvSpPr>
          <p:nvPr>
            <p:ph type="title"/>
          </p:nvPr>
        </p:nvSpPr>
        <p:spPr>
          <a:xfrm>
            <a:off x="457200" y="0"/>
            <a:ext cx="8229600" cy="1219200"/>
          </a:xfrm>
        </p:spPr>
        <p:txBody>
          <a:bodyPr>
            <a:normAutofit fontScale="90000"/>
          </a:bodyPr>
          <a:lstStyle/>
          <a:p>
            <a:pPr algn="ctr" eaLnBrk="1" fontAlgn="auto" hangingPunct="1">
              <a:spcAft>
                <a:spcPts val="0"/>
              </a:spcAft>
              <a:defRPr/>
            </a:pPr>
            <a:r>
              <a:rPr sz="7200" dirty="0" smtClean="0"/>
              <a:t>"Brass" Tax</a:t>
            </a:r>
            <a:r>
              <a:rPr lang="en-US" sz="7200" dirty="0" smtClean="0"/>
              <a:t>…</a:t>
            </a:r>
            <a:r>
              <a:rPr sz="7200" dirty="0" smtClean="0"/>
              <a:t>and Debt</a:t>
            </a:r>
            <a:endParaRPr sz="7200" dirty="0"/>
          </a:p>
        </p:txBody>
      </p:sp>
      <p:pic>
        <p:nvPicPr>
          <p:cNvPr id="9220" name="Picture 3"/>
          <p:cNvPicPr>
            <a:picLocks noChangeAspect="1" noChangeArrowheads="1"/>
          </p:cNvPicPr>
          <p:nvPr/>
        </p:nvPicPr>
        <p:blipFill>
          <a:blip r:embed="rId3" cstate="print"/>
          <a:srcRect/>
          <a:stretch>
            <a:fillRect/>
          </a:stretch>
        </p:blipFill>
        <p:spPr bwMode="auto">
          <a:xfrm>
            <a:off x="381000" y="3886200"/>
            <a:ext cx="8382000" cy="2576513"/>
          </a:xfrm>
          <a:prstGeom prst="rect">
            <a:avLst/>
          </a:prstGeom>
          <a:noFill/>
          <a:ln w="9525">
            <a:noFill/>
            <a:miter lim="800000"/>
            <a:headEnd/>
            <a:tailEnd/>
          </a:ln>
        </p:spPr>
      </p:pic>
      <p:sp>
        <p:nvSpPr>
          <p:cNvPr id="9221" name="Rectangle 4"/>
          <p:cNvSpPr>
            <a:spLocks noChangeArrowheads="1"/>
          </p:cNvSpPr>
          <p:nvPr/>
        </p:nvSpPr>
        <p:spPr bwMode="auto">
          <a:xfrm>
            <a:off x="457200" y="6457950"/>
            <a:ext cx="7467600" cy="400050"/>
          </a:xfrm>
          <a:prstGeom prst="rect">
            <a:avLst/>
          </a:prstGeom>
          <a:noFill/>
          <a:ln w="9525">
            <a:noFill/>
            <a:miter lim="800000"/>
            <a:headEnd/>
            <a:tailEnd/>
          </a:ln>
        </p:spPr>
        <p:txBody>
          <a:bodyPr>
            <a:spAutoFit/>
          </a:bodyPr>
          <a:lstStyle/>
          <a:p>
            <a:r>
              <a:rPr lang="en-US" sz="1000" dirty="0"/>
              <a:t>Source: Congressional Budget Office, Department of the Treasury, U.S. Bureau of the Census, and the Board of Governors of the Federal Reserve System</a:t>
            </a:r>
          </a:p>
        </p:txBody>
      </p:sp>
      <p:sp>
        <p:nvSpPr>
          <p:cNvPr id="6" name="TextBox 5"/>
          <p:cNvSpPr txBox="1"/>
          <p:nvPr/>
        </p:nvSpPr>
        <p:spPr>
          <a:xfrm>
            <a:off x="0" y="3593068"/>
            <a:ext cx="2362200" cy="369332"/>
          </a:xfrm>
          <a:prstGeom prst="rect">
            <a:avLst/>
          </a:prstGeom>
          <a:noFill/>
        </p:spPr>
        <p:txBody>
          <a:bodyPr wrap="square" rtlCol="0">
            <a:spAutoFit/>
          </a:bodyPr>
          <a:lstStyle/>
          <a:p>
            <a:r>
              <a:rPr lang="en-US" dirty="0" smtClean="0">
                <a:latin typeface="+mn-lt"/>
              </a:rPr>
              <a:t>Debt as % of GDP</a:t>
            </a:r>
            <a:endParaRPr lang="en-US"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eaLnBrk="1" hangingPunct="1"/>
            <a:r>
              <a:rPr lang="en-US" sz="3200" dirty="0" smtClean="0"/>
              <a:t>Size of the U.S. budget</a:t>
            </a:r>
          </a:p>
          <a:p>
            <a:pPr eaLnBrk="1" hangingPunct="1"/>
            <a:r>
              <a:rPr lang="en-US" sz="3200" dirty="0" smtClean="0"/>
              <a:t>Expansion of GDP</a:t>
            </a:r>
          </a:p>
          <a:p>
            <a:pPr eaLnBrk="1" hangingPunct="1"/>
            <a:r>
              <a:rPr lang="en-US" sz="3200" dirty="0" smtClean="0"/>
              <a:t>Government spending for military as a percent of GDP</a:t>
            </a:r>
          </a:p>
        </p:txBody>
      </p:sp>
      <p:sp>
        <p:nvSpPr>
          <p:cNvPr id="2" name="Title 1"/>
          <p:cNvSpPr>
            <a:spLocks noGrp="1"/>
          </p:cNvSpPr>
          <p:nvPr>
            <p:ph type="title"/>
          </p:nvPr>
        </p:nvSpPr>
        <p:spPr/>
        <p:txBody>
          <a:bodyPr>
            <a:normAutofit/>
          </a:bodyPr>
          <a:lstStyle/>
          <a:p>
            <a:pPr algn="ctr" eaLnBrk="1" fontAlgn="auto" hangingPunct="1">
              <a:spcAft>
                <a:spcPts val="0"/>
              </a:spcAft>
              <a:defRPr/>
            </a:pPr>
            <a:r>
              <a:rPr sz="6600" dirty="0" smtClean="0"/>
              <a:t>Government Spending</a:t>
            </a:r>
            <a:endParaRPr sz="6600" dirty="0"/>
          </a:p>
        </p:txBody>
      </p:sp>
      <p:pic>
        <p:nvPicPr>
          <p:cNvPr id="1032" name="Picture 8" descr="C:\Users\iproctor\AppData\Local\Microsoft\Windows\Temporary Internet Files\Content.IE5\UW8WXAM9\MC900149421[1].wmf"/>
          <p:cNvPicPr>
            <a:picLocks noChangeAspect="1" noChangeArrowheads="1"/>
          </p:cNvPicPr>
          <p:nvPr/>
        </p:nvPicPr>
        <p:blipFill>
          <a:blip r:embed="rId3" cstate="print"/>
          <a:srcRect/>
          <a:stretch>
            <a:fillRect/>
          </a:stretch>
        </p:blipFill>
        <p:spPr bwMode="auto">
          <a:xfrm>
            <a:off x="4876800" y="3962400"/>
            <a:ext cx="3836371" cy="1818992"/>
          </a:xfrm>
          <a:prstGeom prst="rect">
            <a:avLst/>
          </a:prstGeom>
          <a:noFill/>
        </p:spPr>
      </p:pic>
      <p:pic>
        <p:nvPicPr>
          <p:cNvPr id="1035" name="Picture 11" descr="C:\Users\iproctor\AppData\Local\Microsoft\Windows\Temporary Internet Files\Content.IE5\9BX0RJDF\MC900439600[1].png"/>
          <p:cNvPicPr>
            <a:picLocks noChangeAspect="1" noChangeArrowheads="1"/>
          </p:cNvPicPr>
          <p:nvPr/>
        </p:nvPicPr>
        <p:blipFill>
          <a:blip r:embed="rId4" cstate="print"/>
          <a:srcRect/>
          <a:stretch>
            <a:fillRect/>
          </a:stretch>
        </p:blipFill>
        <p:spPr bwMode="auto">
          <a:xfrm>
            <a:off x="457200" y="4114800"/>
            <a:ext cx="2846750" cy="1657954"/>
          </a:xfrm>
          <a:prstGeom prst="rect">
            <a:avLst/>
          </a:prstGeom>
          <a:noFill/>
        </p:spPr>
      </p:pic>
      <p:sp>
        <p:nvSpPr>
          <p:cNvPr id="13" name="TextBox 12"/>
          <p:cNvSpPr txBox="1"/>
          <p:nvPr/>
        </p:nvSpPr>
        <p:spPr>
          <a:xfrm>
            <a:off x="3429000" y="3352800"/>
            <a:ext cx="1447800" cy="2646878"/>
          </a:xfrm>
          <a:prstGeom prst="rect">
            <a:avLst/>
          </a:prstGeom>
          <a:noFill/>
        </p:spPr>
        <p:txBody>
          <a:bodyPr wrap="square" rtlCol="0">
            <a:spAutoFit/>
          </a:bodyPr>
          <a:lstStyle/>
          <a:p>
            <a:r>
              <a:rPr lang="en-US" sz="16600" dirty="0" smtClean="0">
                <a:latin typeface="+mn-lt"/>
              </a:rPr>
              <a:t>=</a:t>
            </a:r>
            <a:endParaRPr lang="en-US"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810000" y="1219200"/>
            <a:ext cx="4953000" cy="2895600"/>
          </a:xfrm>
        </p:spPr>
        <p:txBody>
          <a:bodyPr/>
          <a:lstStyle/>
          <a:p>
            <a:pPr eaLnBrk="1" hangingPunct="1"/>
            <a:r>
              <a:rPr lang="en-US" sz="3200" dirty="0" smtClean="0"/>
              <a:t>Wartime industries prior to WWII</a:t>
            </a:r>
          </a:p>
          <a:p>
            <a:pPr eaLnBrk="1" hangingPunct="1"/>
            <a:r>
              <a:rPr lang="en-US" sz="3200" dirty="0" smtClean="0"/>
              <a:t>Percent of U.S. economy devoted to wartime production</a:t>
            </a:r>
          </a:p>
        </p:txBody>
      </p:sp>
      <p:sp>
        <p:nvSpPr>
          <p:cNvPr id="2" name="Title 1"/>
          <p:cNvSpPr>
            <a:spLocks noGrp="1"/>
          </p:cNvSpPr>
          <p:nvPr>
            <p:ph type="title"/>
          </p:nvPr>
        </p:nvSpPr>
        <p:spPr>
          <a:xfrm>
            <a:off x="457200" y="-76200"/>
            <a:ext cx="8229600" cy="1219200"/>
          </a:xfrm>
        </p:spPr>
        <p:txBody>
          <a:bodyPr>
            <a:noAutofit/>
          </a:bodyPr>
          <a:lstStyle/>
          <a:p>
            <a:pPr algn="ctr" eaLnBrk="1" fontAlgn="auto" hangingPunct="1">
              <a:spcAft>
                <a:spcPts val="0"/>
              </a:spcAft>
              <a:defRPr/>
            </a:pPr>
            <a:r>
              <a:rPr sz="6600" dirty="0" smtClean="0"/>
              <a:t>Industrial Conversion</a:t>
            </a:r>
            <a:endParaRPr sz="6600" dirty="0"/>
          </a:p>
        </p:txBody>
      </p:sp>
      <p:pic>
        <p:nvPicPr>
          <p:cNvPr id="11268" name="Picture 5" descr="http://www.sjsapush.com/resources/US-WarProductionBoard-Seal.png"/>
          <p:cNvPicPr>
            <a:picLocks noChangeAspect="1" noChangeArrowheads="1"/>
          </p:cNvPicPr>
          <p:nvPr/>
        </p:nvPicPr>
        <p:blipFill>
          <a:blip r:embed="rId3" cstate="print"/>
          <a:srcRect/>
          <a:stretch>
            <a:fillRect/>
          </a:stretch>
        </p:blipFill>
        <p:spPr bwMode="auto">
          <a:xfrm>
            <a:off x="914400" y="1219200"/>
            <a:ext cx="2695575" cy="2705100"/>
          </a:xfrm>
          <a:prstGeom prst="rect">
            <a:avLst/>
          </a:prstGeom>
          <a:noFill/>
          <a:ln w="9525">
            <a:noFill/>
            <a:miter lim="800000"/>
            <a:headEnd/>
            <a:tailEnd/>
          </a:ln>
        </p:spPr>
      </p:pic>
      <p:sp>
        <p:nvSpPr>
          <p:cNvPr id="8" name="Content Placeholder 2"/>
          <p:cNvSpPr txBox="1">
            <a:spLocks/>
          </p:cNvSpPr>
          <p:nvPr/>
        </p:nvSpPr>
        <p:spPr bwMode="auto">
          <a:xfrm>
            <a:off x="457200" y="4038600"/>
            <a:ext cx="80772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ts val="600"/>
              </a:spcBef>
              <a:spcAft>
                <a:spcPct val="0"/>
              </a:spcAft>
              <a:buClr>
                <a:schemeClr val="accent2"/>
              </a:buClr>
              <a:buSzPct val="85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Ability to rapidly turn</a:t>
            </a:r>
            <a:r>
              <a:rPr kumimoji="0" lang="en-US" sz="3200" b="0" i="0" u="none" strike="noStrike" kern="1200" cap="none" spc="0" normalizeH="0" noProof="0" dirty="0" smtClean="0">
                <a:ln>
                  <a:noFill/>
                </a:ln>
                <a:solidFill>
                  <a:schemeClr val="tx1"/>
                </a:solidFill>
                <a:effectLst/>
                <a:uLnTx/>
                <a:uFillTx/>
                <a:latin typeface="+mn-lt"/>
                <a:ea typeface="+mn-ea"/>
                <a:cs typeface="+mn-cs"/>
              </a:rPr>
              <a:t> over the U.S. </a:t>
            </a:r>
            <a:r>
              <a:rPr lang="en-US" sz="3200" noProof="0" dirty="0" smtClean="0">
                <a:latin typeface="+mn-lt"/>
                <a:cs typeface="+mn-cs"/>
              </a:rPr>
              <a:t>economy</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ts val="600"/>
              </a:spcBef>
              <a:spcAft>
                <a:spcPct val="0"/>
              </a:spcAft>
              <a:buClr>
                <a:schemeClr val="accent2"/>
              </a:buClr>
              <a:buSzPct val="85000"/>
              <a:buFont typeface="Wingdings 2" pitchFamily="18" charset="2"/>
              <a:buChar char=""/>
              <a:tabLst/>
              <a:defRPr/>
            </a:pPr>
            <a:r>
              <a:rPr lang="en-US" sz="3200" baseline="0" dirty="0" smtClean="0">
                <a:latin typeface="+mn-lt"/>
                <a:cs typeface="+mn-cs"/>
              </a:rPr>
              <a:t>Went back to “normal” following the war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r>
              <a:rPr lang="en-US" sz="3200" dirty="0" smtClean="0"/>
              <a:t>Economic conditions following the conflict</a:t>
            </a:r>
          </a:p>
          <a:p>
            <a:pPr eaLnBrk="1" hangingPunct="1"/>
            <a:r>
              <a:rPr lang="en-US" sz="3200" dirty="0" smtClean="0"/>
              <a:t>WPB prepares for economic retraction</a:t>
            </a:r>
          </a:p>
          <a:p>
            <a:pPr eaLnBrk="1" hangingPunct="1"/>
            <a:r>
              <a:rPr lang="en-US" sz="3200" dirty="0" smtClean="0"/>
              <a:t>Tehran, Yalta, and Potsdam determinations</a:t>
            </a:r>
          </a:p>
        </p:txBody>
      </p:sp>
      <p:sp>
        <p:nvSpPr>
          <p:cNvPr id="2" name="Title 1"/>
          <p:cNvSpPr>
            <a:spLocks noGrp="1"/>
          </p:cNvSpPr>
          <p:nvPr>
            <p:ph type="title"/>
          </p:nvPr>
        </p:nvSpPr>
        <p:spPr/>
        <p:txBody>
          <a:bodyPr/>
          <a:lstStyle/>
          <a:p>
            <a:pPr eaLnBrk="1" fontAlgn="auto" hangingPunct="1">
              <a:spcAft>
                <a:spcPts val="0"/>
              </a:spcAft>
              <a:defRPr/>
            </a:pPr>
            <a:r>
              <a:rPr sz="5400" dirty="0" smtClean="0"/>
              <a:t>Fallout and Moving Forward</a:t>
            </a:r>
            <a:endParaRPr sz="5400" dirty="0"/>
          </a:p>
        </p:txBody>
      </p:sp>
      <p:pic>
        <p:nvPicPr>
          <p:cNvPr id="12292" name="Picture 5" descr="File:1944 JonWhitcomb USNavy (3214638694).jpg"/>
          <p:cNvPicPr>
            <a:picLocks noChangeAspect="1" noChangeArrowheads="1"/>
          </p:cNvPicPr>
          <p:nvPr/>
        </p:nvPicPr>
        <p:blipFill>
          <a:blip r:embed="rId3" cstate="print"/>
          <a:srcRect/>
          <a:stretch>
            <a:fillRect/>
          </a:stretch>
        </p:blipFill>
        <p:spPr bwMode="auto">
          <a:xfrm>
            <a:off x="2160588" y="3276600"/>
            <a:ext cx="4697412"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206</TotalTime>
  <Words>4653</Words>
  <Application>Microsoft Office PowerPoint</Application>
  <PresentationFormat>On-screen Show (4:3)</PresentationFormat>
  <Paragraphs>416</Paragraphs>
  <Slides>49</Slides>
  <Notes>28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Paper</vt:lpstr>
      <vt:lpstr>Beyond the Front</vt:lpstr>
      <vt:lpstr>Agenda</vt:lpstr>
      <vt:lpstr>World War II</vt:lpstr>
      <vt:lpstr>Context</vt:lpstr>
      <vt:lpstr>Wartime Financing and Production</vt:lpstr>
      <vt:lpstr>"Brass" Tax…and Debt</vt:lpstr>
      <vt:lpstr>Government Spending</vt:lpstr>
      <vt:lpstr>Industrial Conversion</vt:lpstr>
      <vt:lpstr>Fallout and Moving Forward</vt:lpstr>
      <vt:lpstr>The Korean War  </vt:lpstr>
      <vt:lpstr>Preface</vt:lpstr>
      <vt:lpstr>Cold War Context </vt:lpstr>
      <vt:lpstr>Military Spending</vt:lpstr>
      <vt:lpstr>U.S. Fiscal Policy During the War</vt:lpstr>
      <vt:lpstr>Emergence of the Military-Industrial Complex</vt:lpstr>
      <vt:lpstr>Defense Budget Outlays to the Defense Industry</vt:lpstr>
      <vt:lpstr>Conclusion</vt:lpstr>
      <vt:lpstr>The Vietnam War</vt:lpstr>
      <vt:lpstr>Historical context</vt:lpstr>
      <vt:lpstr>The Two Front War</vt:lpstr>
      <vt:lpstr>The Economics</vt:lpstr>
      <vt:lpstr>The Economics</vt:lpstr>
      <vt:lpstr>Conclusion</vt:lpstr>
      <vt:lpstr>Operation Desert Shield/Storm</vt:lpstr>
      <vt:lpstr>Geographical Illustration</vt:lpstr>
      <vt:lpstr>Timeline</vt:lpstr>
      <vt:lpstr>Oil and War</vt:lpstr>
      <vt:lpstr>Operation Desert Shield (August 7)</vt:lpstr>
      <vt:lpstr>Economic Measures </vt:lpstr>
      <vt:lpstr>CONCLUDING THOUGHTS</vt:lpstr>
      <vt:lpstr>War on Terror and Its Ramifications</vt:lpstr>
      <vt:lpstr>Costs of War</vt:lpstr>
      <vt:lpstr>Reasons for High Costs</vt:lpstr>
      <vt:lpstr>Trends</vt:lpstr>
      <vt:lpstr>Ramifications</vt:lpstr>
      <vt:lpstr>Slide 36</vt:lpstr>
      <vt:lpstr>Conclusion</vt:lpstr>
      <vt:lpstr>Military Spending and the U.S. Economy</vt:lpstr>
      <vt:lpstr>Slide 39</vt:lpstr>
      <vt:lpstr>Slide 40</vt:lpstr>
      <vt:lpstr>Lessons from History</vt:lpstr>
      <vt:lpstr>Military Spending and the U.S. Economy </vt:lpstr>
      <vt:lpstr>Policy Implications</vt:lpstr>
      <vt:lpstr>References</vt:lpstr>
      <vt:lpstr>References</vt:lpstr>
      <vt:lpstr>Slide 46</vt:lpstr>
      <vt:lpstr>Slide 47</vt:lpstr>
      <vt:lpstr>Thank You</vt:lpstr>
      <vt:lpstr>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Wildcat</cp:lastModifiedBy>
  <cp:revision>92</cp:revision>
  <dcterms:created xsi:type="dcterms:W3CDTF">2013-04-01T02:31:45Z</dcterms:created>
  <dcterms:modified xsi:type="dcterms:W3CDTF">2013-04-06T11:52:43Z</dcterms:modified>
</cp:coreProperties>
</file>